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60" r:id="rId2"/>
    <p:sldId id="259" r:id="rId3"/>
    <p:sldId id="270" r:id="rId4"/>
    <p:sldId id="283" r:id="rId5"/>
    <p:sldId id="304" r:id="rId6"/>
    <p:sldId id="286" r:id="rId7"/>
    <p:sldId id="316" r:id="rId8"/>
    <p:sldId id="285" r:id="rId9"/>
    <p:sldId id="266" r:id="rId10"/>
    <p:sldId id="307" r:id="rId11"/>
    <p:sldId id="309" r:id="rId12"/>
    <p:sldId id="310" r:id="rId13"/>
    <p:sldId id="311" r:id="rId14"/>
    <p:sldId id="290" r:id="rId15"/>
    <p:sldId id="293" r:id="rId16"/>
    <p:sldId id="313" r:id="rId17"/>
    <p:sldId id="314" r:id="rId18"/>
    <p:sldId id="315" r:id="rId19"/>
    <p:sldId id="318" r:id="rId20"/>
    <p:sldId id="301" r:id="rId21"/>
    <p:sldId id="289" r:id="rId22"/>
    <p:sldId id="319" r:id="rId23"/>
    <p:sldId id="282" r:id="rId24"/>
    <p:sldId id="26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333"/>
    <a:srgbClr val="F1BF65"/>
    <a:srgbClr val="713605"/>
    <a:srgbClr val="F44A97"/>
    <a:srgbClr val="F9F18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894" autoAdjust="0"/>
  </p:normalViewPr>
  <p:slideViewPr>
    <p:cSldViewPr>
      <p:cViewPr>
        <p:scale>
          <a:sx n="100" d="100"/>
          <a:sy n="100" d="100"/>
        </p:scale>
        <p:origin x="-102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49BB-6267-4FE0-9033-52A33A42BCC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11CB-FB68-412C-B942-01339770F5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52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Hl.</a:t>
            </a:r>
            <a:r>
              <a:rPr lang="cs-CZ" baseline="0" dirty="0" smtClean="0"/>
              <a:t> cíl a podcíle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4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Úplná a přehledná evidence hmotného</a:t>
            </a:r>
            <a:r>
              <a:rPr lang="cs-CZ" baseline="0" dirty="0" smtClean="0"/>
              <a:t> ale i nehmotného majetku obce/firmy.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87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Město Zruč, kraj Středočeský, okres Kutná Hora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28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Město Zruč, kraj Středočeský, okres Kutná Hora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28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začátku práce stanoveny požadavky.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67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Pasport: „Jedná se o aplikační nadstavby pro řešení různých evidencí a agend, které mají vazbu do mapových podkladů. Pasport pro danou problematiku umožňuje lokalizovat pasportovaný objekt v mapě, evidovat k němu různé údaje, připojovat dokumenty a obrázky.“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dirty="0" smtClean="0"/>
              <a:t>Vyhláška č. 104/1997 Sb.,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6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dirty="0" smtClean="0"/>
              <a:t>Vyhláška č. 104/1997 Sb.,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6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dirty="0" smtClean="0"/>
              <a:t>Vyhláška č. 104/1997 Sb.,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1CB-FB68-412C-B942-01339770F5E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579-F8A6-4470-A090-0C7DF971106A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D89-3F0D-408F-B637-D02E1A01D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zruc.obce.gepro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o-zruc.cz/" TargetMode="External"/><Relationship Id="rId2" Type="http://schemas.openxmlformats.org/officeDocument/2006/relationships/hyperlink" Target="http://www.gepro.cz/geograficke-informacni-syste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zk.cz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Pasportizace území obce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7992888" cy="1059904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Autor: Klára Ondráková</a:t>
            </a:r>
          </a:p>
          <a:p>
            <a:pPr algn="just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Vedoucí práce: RNDr. Daniela </a:t>
            </a:r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Szturcová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Ph.D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971600" y="404664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E-R diagram komunikace</a:t>
            </a:r>
            <a:endParaRPr lang="cs-CZ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2" y="2274853"/>
            <a:ext cx="8351465" cy="431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E-R diagram zeleň</a:t>
            </a:r>
            <a:endParaRPr lang="cs-CZ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434605" cy="446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Kategorizace</a:t>
            </a:r>
            <a:endParaRPr lang="cs-CZ" sz="36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2204864"/>
            <a:ext cx="405045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cs-CZ" sz="2000" b="1" dirty="0" smtClean="0"/>
              <a:t>Místní komunikace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cs-CZ" sz="1600" dirty="0"/>
          </a:p>
          <a:p>
            <a:pPr marL="363538" lvl="0" indent="-171450">
              <a:buFont typeface="Arial" pitchFamily="34" charset="0"/>
              <a:buChar char="•"/>
            </a:pPr>
            <a:r>
              <a:rPr lang="cs-CZ" sz="1600" dirty="0" smtClean="0"/>
              <a:t>místní </a:t>
            </a:r>
            <a:r>
              <a:rPr lang="cs-CZ" sz="1600" dirty="0"/>
              <a:t>komunikace I. třídy – označení </a:t>
            </a:r>
            <a:r>
              <a:rPr lang="cs-CZ" sz="1600" dirty="0" smtClean="0"/>
              <a:t>a</a:t>
            </a:r>
            <a:endParaRPr lang="cs-CZ" sz="1600" dirty="0"/>
          </a:p>
          <a:p>
            <a:pPr marL="363538" lvl="0" indent="-171450">
              <a:buFont typeface="Arial" pitchFamily="34" charset="0"/>
              <a:buChar char="•"/>
            </a:pPr>
            <a:r>
              <a:rPr lang="cs-CZ" sz="1600" dirty="0"/>
              <a:t>místní komunikace II. třídy – označení b</a:t>
            </a:r>
          </a:p>
          <a:p>
            <a:pPr marL="363538" lvl="0" indent="-171450">
              <a:buFont typeface="Arial" pitchFamily="34" charset="0"/>
              <a:buChar char="•"/>
            </a:pPr>
            <a:r>
              <a:rPr lang="cs-CZ" sz="1600" dirty="0"/>
              <a:t>místní komunikace III. třídy – označení c</a:t>
            </a:r>
          </a:p>
          <a:p>
            <a:pPr marL="363538" indent="-171450">
              <a:buFont typeface="Arial" pitchFamily="34" charset="0"/>
              <a:buChar char="•"/>
            </a:pPr>
            <a:r>
              <a:rPr lang="cs-CZ" sz="1600" dirty="0"/>
              <a:t>místní komunikace IV. třídy – označení </a:t>
            </a:r>
            <a:r>
              <a:rPr lang="cs-CZ" sz="1600" dirty="0" smtClean="0"/>
              <a:t>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88024" y="2204864"/>
            <a:ext cx="405045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Zeleň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/>
          </a:p>
          <a:p>
            <a:pPr marL="1433513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/>
              <a:t>Veřejná zeleň</a:t>
            </a:r>
          </a:p>
          <a:p>
            <a:pPr marL="1433513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Soukromá zeleň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06091"/>
              </p:ext>
            </p:extLst>
          </p:nvPr>
        </p:nvGraphicFramePr>
        <p:xfrm>
          <a:off x="467544" y="4365104"/>
          <a:ext cx="3530600" cy="192024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899920"/>
                <a:gridCol w="783590"/>
                <a:gridCol w="847090"/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Typ komunikace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Počet objektů v kategorii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Celková délka [m]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Místní komunikace I. třídy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Místní komunikace II. třídy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57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20 727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Místní komunikace III. třídy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4 957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Místní komunikace IV. třídy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47</a:t>
                      </a:r>
                      <a:endParaRPr lang="cs-CZ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15 485,7</a:t>
                      </a:r>
                      <a:endParaRPr lang="cs-CZ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32904"/>
              </p:ext>
            </p:extLst>
          </p:nvPr>
        </p:nvGraphicFramePr>
        <p:xfrm>
          <a:off x="5562299" y="4437112"/>
          <a:ext cx="25019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600"/>
                <a:gridCol w="749300"/>
                <a:gridCol w="889000"/>
              </a:tblGrid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Typ zeleně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Počet objektů v kategorii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Celková plocha [m</a:t>
                      </a:r>
                      <a:r>
                        <a:rPr lang="cs-CZ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Soukromá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31 400</a:t>
                      </a:r>
                      <a:endParaRPr lang="cs-CZ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Veřejná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89</a:t>
                      </a:r>
                      <a:endParaRPr lang="cs-CZ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145 407</a:t>
                      </a:r>
                      <a:endParaRPr lang="cs-CZ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Vizualizace</a:t>
            </a:r>
            <a:endParaRPr lang="cs-CZ" sz="36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2204864"/>
            <a:ext cx="4608512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cs-CZ" sz="2000" b="1" dirty="0" smtClean="0"/>
              <a:t>Místní komunikace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cs-CZ" sz="1600" dirty="0"/>
          </a:p>
          <a:p>
            <a:pPr marL="182563" lvl="0" indent="-171450" algn="ctr">
              <a:buFont typeface="Arial" pitchFamily="34" charset="0"/>
              <a:buChar char="•"/>
            </a:pPr>
            <a:r>
              <a:rPr lang="cs-CZ" sz="1600" dirty="0" smtClean="0"/>
              <a:t>Linie vedoucí středem komunikace</a:t>
            </a:r>
          </a:p>
          <a:p>
            <a:pPr marL="182563" lvl="0" indent="-171450" algn="ctr">
              <a:buFont typeface="Arial" pitchFamily="34" charset="0"/>
              <a:buChar char="•"/>
            </a:pPr>
            <a:endParaRPr lang="cs-CZ" sz="1600" dirty="0" smtClean="0"/>
          </a:p>
          <a:p>
            <a:pPr marL="363538" lvl="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90368" y="2215898"/>
            <a:ext cx="4246127" cy="45254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Zeleň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600" noProof="0" dirty="0" smtClean="0"/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/>
              <a:t>P</a:t>
            </a:r>
            <a:r>
              <a:rPr kumimoji="0" lang="cs-CZ" sz="1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olygon s definičním bodem</a:t>
            </a:r>
            <a:endParaRPr kumimoji="0" lang="cs-CZ" sz="1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60611"/>
              </p:ext>
            </p:extLst>
          </p:nvPr>
        </p:nvGraphicFramePr>
        <p:xfrm>
          <a:off x="191417" y="3284984"/>
          <a:ext cx="4440685" cy="2904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698"/>
                <a:gridCol w="456360"/>
                <a:gridCol w="697461"/>
                <a:gridCol w="1248467"/>
                <a:gridCol w="90669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Typ komunikace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Typ prvku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Kreslící klíč 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Popis kreslícího klíče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Ukázka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místní komunikace I.třídy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linie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K633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barva: tmavá cyan, tloušťka 2, vzor: plná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místní komunikace II.třídy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linie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K627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barva: světle červená, tloušťka 2, vzor: plná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místní komunikace III.třídy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linie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K632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barva: tmavě zelená, tloušťka 2, vzor: plná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místní komunikace IV.třídy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linie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K605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barva: tmavě fialová, tloušťka 0, vzor: plná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4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53" y="4005064"/>
            <a:ext cx="676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Obrázek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66" y="4653136"/>
            <a:ext cx="5905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Obrázek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66" y="5229200"/>
            <a:ext cx="62865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Obrázek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05264"/>
            <a:ext cx="585788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32546"/>
              </p:ext>
            </p:extLst>
          </p:nvPr>
        </p:nvGraphicFramePr>
        <p:xfrm>
          <a:off x="4877419" y="3307834"/>
          <a:ext cx="4072024" cy="139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359"/>
                <a:gridCol w="601163"/>
                <a:gridCol w="837657"/>
                <a:gridCol w="954486"/>
                <a:gridCol w="839359"/>
              </a:tblGrid>
              <a:tr h="4627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tx1"/>
                          </a:solidFill>
                          <a:effectLst/>
                        </a:rPr>
                        <a:t>Druh zeleně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chemeClr val="tx1"/>
                          </a:solidFill>
                          <a:effectLst/>
                        </a:rPr>
                        <a:t>Typ prvku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tx1"/>
                          </a:solidFill>
                          <a:effectLst/>
                        </a:rPr>
                        <a:t>Lemující linie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tx1"/>
                          </a:solidFill>
                          <a:effectLst/>
                        </a:rPr>
                        <a:t>Výplň polygonu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tx1"/>
                          </a:solidFill>
                          <a:effectLst/>
                        </a:rPr>
                        <a:t>Ukázka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6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b="0">
                          <a:solidFill>
                            <a:schemeClr val="tx1"/>
                          </a:solidFill>
                          <a:effectLst/>
                        </a:rPr>
                        <a:t>veřejná zeleň</a:t>
                      </a:r>
                      <a:endParaRPr lang="cs-CZ" sz="105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polygon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barva: černá, vzor: plná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barva č.2 tmavě zelená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</a:rPr>
                        <a:t>soukromá zeleň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polygon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barva: černá, vzor: plná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barva č.31 béžová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6" name="Obrázek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58" y="3795515"/>
            <a:ext cx="704850" cy="3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Obrázek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260899"/>
            <a:ext cx="6096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07587"/>
              </p:ext>
            </p:extLst>
          </p:nvPr>
        </p:nvGraphicFramePr>
        <p:xfrm>
          <a:off x="4897207" y="4843256"/>
          <a:ext cx="4032448" cy="1881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806"/>
                <a:gridCol w="652409"/>
                <a:gridCol w="861673"/>
                <a:gridCol w="701648"/>
                <a:gridCol w="910912"/>
              </a:tblGrid>
              <a:tr h="664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Typ zeleně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Typ prvku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RGB zastoupení barev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Výsledná barva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Ukázka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07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</a:rPr>
                        <a:t>květinový záhon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bod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(255, 0, 0) 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červená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zalesněná plocha</a:t>
                      </a:r>
                      <a:endParaRPr lang="cs-CZ" sz="105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bod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(0, 255, 255)</a:t>
                      </a:r>
                      <a:endParaRPr lang="cs-CZ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cyan</a:t>
                      </a:r>
                      <a:endParaRPr lang="cs-CZ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8" name="Obrázek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95" y="5587032"/>
            <a:ext cx="299534" cy="4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8325" y="6253844"/>
            <a:ext cx="24651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07905" y="4355816"/>
            <a:ext cx="5184576" cy="22089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 smtClean="0"/>
          </a:p>
          <a:p>
            <a:r>
              <a:rPr lang="cs-CZ" sz="2600" dirty="0" smtClean="0"/>
              <a:t>Afinní transformace</a:t>
            </a:r>
          </a:p>
          <a:p>
            <a:r>
              <a:rPr lang="cs-CZ" sz="2600" dirty="0"/>
              <a:t>u</a:t>
            </a:r>
            <a:r>
              <a:rPr lang="cs-CZ" sz="2600" dirty="0" smtClean="0"/>
              <a:t>rčena 4 body</a:t>
            </a:r>
          </a:p>
          <a:p>
            <a:r>
              <a:rPr lang="cs-CZ" sz="2600" dirty="0" smtClean="0"/>
              <a:t>RMSE = </a:t>
            </a:r>
            <a:r>
              <a:rPr lang="cs-CZ" sz="2800" dirty="0" smtClean="0"/>
              <a:t>0,00271 </a:t>
            </a:r>
          </a:p>
          <a:p>
            <a:r>
              <a:rPr lang="cs-CZ" sz="2800" dirty="0" smtClean="0"/>
              <a:t>mez = 0,14</a:t>
            </a:r>
            <a:endParaRPr lang="cs-CZ" sz="26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Preprocessing</a:t>
            </a:r>
            <a:endParaRPr lang="cs-CZ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24" y="5373216"/>
            <a:ext cx="213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4628"/>
            <a:ext cx="3409950" cy="37623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e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17" y="2420888"/>
            <a:ext cx="4968552" cy="16987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63913" y="2497183"/>
            <a:ext cx="1400175" cy="790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44208" y="2502660"/>
            <a:ext cx="1655069" cy="61521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Preprocessing</a:t>
            </a:r>
            <a:endParaRPr lang="cs-CZ" sz="3600" b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65684" y="2420888"/>
            <a:ext cx="4104457" cy="22089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 smtClean="0"/>
          </a:p>
          <a:p>
            <a:r>
              <a:rPr lang="cs-CZ" sz="2600" dirty="0" smtClean="0"/>
              <a:t>Afinní transformace</a:t>
            </a:r>
          </a:p>
          <a:p>
            <a:r>
              <a:rPr lang="cs-CZ" sz="2600" dirty="0"/>
              <a:t>u</a:t>
            </a:r>
            <a:r>
              <a:rPr lang="cs-CZ" sz="2600" dirty="0" smtClean="0"/>
              <a:t>rčena 4 body</a:t>
            </a:r>
          </a:p>
          <a:p>
            <a:r>
              <a:rPr lang="cs-CZ" sz="2600" dirty="0" smtClean="0"/>
              <a:t>RMSE = </a:t>
            </a:r>
            <a:r>
              <a:rPr lang="cs-CZ" sz="2800" dirty="0"/>
              <a:t>0,03852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mez = 0,14</a:t>
            </a:r>
            <a:endParaRPr lang="cs-CZ" sz="2600" dirty="0" smtClean="0"/>
          </a:p>
        </p:txBody>
      </p:sp>
      <p:pic>
        <p:nvPicPr>
          <p:cNvPr id="10" name="Obrázek 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32260" cy="2808312"/>
          </a:xfrm>
          <a:prstGeom prst="rect">
            <a:avLst/>
          </a:prstGeom>
          <a:ln>
            <a:noFill/>
          </a:ln>
        </p:spPr>
      </p:pic>
      <p:pic>
        <p:nvPicPr>
          <p:cNvPr id="12" name="Obráze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57192"/>
            <a:ext cx="5040560" cy="15121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67650" y="5589240"/>
            <a:ext cx="1461691" cy="94373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80112" y="5475249"/>
            <a:ext cx="1405483" cy="10527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896" y="1124744"/>
            <a:ext cx="566897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Tvorba pasportu v MISYS</a:t>
            </a:r>
            <a:endParaRPr lang="cs-CZ" sz="36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2348880"/>
            <a:ext cx="4464496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cs-CZ" sz="1600" b="1" dirty="0" smtClean="0"/>
              <a:t>Místní komunikace</a:t>
            </a:r>
          </a:p>
          <a:p>
            <a:r>
              <a:rPr lang="cs-CZ" sz="1600" dirty="0"/>
              <a:t>[MISYS.12]</a:t>
            </a:r>
          </a:p>
          <a:p>
            <a:r>
              <a:rPr lang="cs-CZ" sz="1600" dirty="0" smtClean="0"/>
              <a:t>path</a:t>
            </a:r>
            <a:r>
              <a:rPr lang="cs-CZ" sz="1600" dirty="0"/>
              <a:t>="Pasporty\PspUlice\"</a:t>
            </a:r>
          </a:p>
          <a:p>
            <a:r>
              <a:rPr lang="cs-CZ" sz="1600" dirty="0" smtClean="0"/>
              <a:t>1</a:t>
            </a:r>
            <a:r>
              <a:rPr lang="cs-CZ" sz="1600" dirty="0"/>
              <a:t>="&lt;kbe&gt;PspUlice"</a:t>
            </a:r>
          </a:p>
          <a:p>
            <a:r>
              <a:rPr lang="cs-CZ" sz="1600" dirty="0" smtClean="0"/>
              <a:t>2</a:t>
            </a:r>
            <a:r>
              <a:rPr lang="cs-CZ" sz="1600" dirty="0"/>
              <a:t>="popisUl.vyk"</a:t>
            </a:r>
          </a:p>
          <a:p>
            <a:r>
              <a:rPr lang="cs-CZ" sz="1600" dirty="0" smtClean="0"/>
              <a:t>A.3="PspUlice„	</a:t>
            </a:r>
            <a:r>
              <a:rPr lang="cs-CZ" sz="1600" dirty="0" smtClean="0">
                <a:solidFill>
                  <a:srgbClr val="FF0000"/>
                </a:solidFill>
              </a:rPr>
              <a:t>načtení makra a výkresů</a:t>
            </a:r>
            <a:endParaRPr lang="cs-CZ" sz="1600" dirty="0">
              <a:solidFill>
                <a:srgbClr val="FF0000"/>
              </a:solidFill>
            </a:endParaRPr>
          </a:p>
          <a:p>
            <a:endParaRPr lang="cs-CZ" sz="1600" dirty="0"/>
          </a:p>
          <a:p>
            <a:r>
              <a:rPr lang="cs-CZ" sz="1600" dirty="0"/>
              <a:t>[MISYS.ATR.PspUlice]</a:t>
            </a:r>
          </a:p>
          <a:p>
            <a:r>
              <a:rPr lang="cs-CZ" sz="1600" dirty="0" smtClean="0"/>
              <a:t>mdb=Pasporty\Pasporty.mdb</a:t>
            </a:r>
            <a:endParaRPr lang="cs-CZ" sz="1600" dirty="0"/>
          </a:p>
          <a:p>
            <a:r>
              <a:rPr lang="cs-CZ" sz="1600" dirty="0" smtClean="0"/>
              <a:t>data=Pasporty\PspUlice</a:t>
            </a:r>
            <a:endParaRPr lang="cs-CZ" sz="1600" dirty="0"/>
          </a:p>
          <a:p>
            <a:r>
              <a:rPr lang="cs-CZ" sz="1600" dirty="0" smtClean="0"/>
              <a:t>style=MODERN</a:t>
            </a:r>
            <a:endParaRPr lang="cs-CZ" sz="1600" dirty="0"/>
          </a:p>
          <a:p>
            <a:r>
              <a:rPr lang="cs-CZ" sz="1600" dirty="0" smtClean="0"/>
              <a:t>prty=200	</a:t>
            </a:r>
            <a:endParaRPr lang="cs-CZ" sz="1600" dirty="0"/>
          </a:p>
          <a:p>
            <a:r>
              <a:rPr lang="cs-CZ" sz="1600" dirty="0" smtClean="0"/>
              <a:t>toolbar=255	</a:t>
            </a:r>
            <a:r>
              <a:rPr lang="cs-CZ" sz="1600" dirty="0" smtClean="0">
                <a:solidFill>
                  <a:srgbClr val="FF0000"/>
                </a:solidFill>
              </a:rPr>
              <a:t>cesta k databázi</a:t>
            </a:r>
          </a:p>
          <a:p>
            <a:endParaRPr lang="cs-CZ" sz="1600" dirty="0"/>
          </a:p>
          <a:p>
            <a:r>
              <a:rPr lang="cs-CZ" sz="1600" dirty="0"/>
              <a:t>[MISYS.PSP]</a:t>
            </a:r>
          </a:p>
          <a:p>
            <a:r>
              <a:rPr lang="cs-CZ" sz="1600" dirty="0" smtClean="0"/>
              <a:t>3=1,1</a:t>
            </a:r>
            <a:r>
              <a:rPr lang="cs-CZ" sz="1600" dirty="0"/>
              <a:t>,"Komunikace","Komunikace"</a:t>
            </a:r>
          </a:p>
          <a:p>
            <a:r>
              <a:rPr lang="cs-CZ" sz="1600" dirty="0" smtClean="0"/>
              <a:t>4=2,1</a:t>
            </a:r>
            <a:r>
              <a:rPr lang="cs-CZ" sz="1600" dirty="0"/>
              <a:t>,"Vozovky </a:t>
            </a:r>
            <a:r>
              <a:rPr lang="cs-CZ" sz="1600" dirty="0" smtClean="0"/>
              <a:t>a chodníky</a:t>
            </a:r>
            <a:r>
              <a:rPr lang="cs-CZ" sz="1600" dirty="0"/>
              <a:t>","PspUlice"</a:t>
            </a:r>
          </a:p>
          <a:p>
            <a:r>
              <a:rPr lang="cs-CZ" sz="1600" dirty="0" smtClean="0"/>
              <a:t>8=2,1</a:t>
            </a:r>
            <a:r>
              <a:rPr lang="cs-CZ" sz="1600" dirty="0"/>
              <a:t>,"Mosty","</a:t>
            </a:r>
            <a:r>
              <a:rPr lang="cs-CZ" sz="1600" dirty="0" smtClean="0"/>
              <a:t>PspMost„	</a:t>
            </a:r>
            <a:r>
              <a:rPr lang="cs-CZ" sz="1600" dirty="0" smtClean="0">
                <a:solidFill>
                  <a:srgbClr val="FF0000"/>
                </a:solidFill>
              </a:rPr>
              <a:t>položky v projektu</a:t>
            </a:r>
            <a:endParaRPr lang="cs-CZ" sz="16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600" dirty="0"/>
          </a:p>
          <a:p>
            <a:pPr marL="171450" indent="-171450">
              <a:buFont typeface="Arial" pitchFamily="34" charset="0"/>
              <a:buChar char="•"/>
            </a:pPr>
            <a:endParaRPr lang="cs-CZ" sz="1600" dirty="0" smtClean="0"/>
          </a:p>
          <a:p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004048" y="2348880"/>
            <a:ext cx="3834426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Zeleň</a:t>
            </a:r>
          </a:p>
          <a:p>
            <a:r>
              <a:rPr lang="cs-CZ" sz="1600" dirty="0"/>
              <a:t>[MISYS.13]</a:t>
            </a:r>
          </a:p>
          <a:p>
            <a:r>
              <a:rPr lang="cs-CZ" sz="1600" dirty="0" smtClean="0"/>
              <a:t>path</a:t>
            </a:r>
            <a:r>
              <a:rPr lang="cs-CZ" sz="1600" dirty="0"/>
              <a:t>="Pasporty\PspPokos\"</a:t>
            </a:r>
          </a:p>
          <a:p>
            <a:r>
              <a:rPr lang="cs-CZ" sz="1600" dirty="0" smtClean="0"/>
              <a:t>1</a:t>
            </a:r>
            <a:r>
              <a:rPr lang="cs-CZ" sz="1600" dirty="0"/>
              <a:t>="&lt;kbe&gt;PspPokos"</a:t>
            </a:r>
          </a:p>
          <a:p>
            <a:r>
              <a:rPr lang="cs-CZ" sz="1600" dirty="0" smtClean="0"/>
              <a:t>2</a:t>
            </a:r>
            <a:r>
              <a:rPr lang="cs-CZ" sz="1600" dirty="0"/>
              <a:t>="Plochy.vyk"  locked</a:t>
            </a:r>
          </a:p>
          <a:p>
            <a:r>
              <a:rPr lang="cs-CZ" sz="1600" dirty="0" smtClean="0"/>
              <a:t>A.3</a:t>
            </a:r>
            <a:r>
              <a:rPr lang="cs-CZ" sz="1600" dirty="0"/>
              <a:t>="</a:t>
            </a:r>
            <a:r>
              <a:rPr lang="cs-CZ" sz="1600" dirty="0" smtClean="0"/>
              <a:t>PspPokos_plochy„</a:t>
            </a:r>
          </a:p>
          <a:p>
            <a:endParaRPr lang="cs-CZ" sz="1600" dirty="0"/>
          </a:p>
          <a:p>
            <a:r>
              <a:rPr lang="cs-CZ" sz="1600" dirty="0"/>
              <a:t>[MISYS.ATR.PspPokos]</a:t>
            </a:r>
          </a:p>
          <a:p>
            <a:r>
              <a:rPr lang="cs-CZ" sz="1600" dirty="0" smtClean="0"/>
              <a:t>mdb=Pasporty\Pasporty.mdb</a:t>
            </a:r>
            <a:endParaRPr lang="cs-CZ" sz="1600" dirty="0"/>
          </a:p>
          <a:p>
            <a:r>
              <a:rPr lang="cs-CZ" sz="1600" dirty="0" smtClean="0"/>
              <a:t>data=Pasporty\PspPokos</a:t>
            </a:r>
            <a:endParaRPr lang="cs-CZ" sz="1600" dirty="0"/>
          </a:p>
          <a:p>
            <a:r>
              <a:rPr lang="cs-CZ" sz="1600" dirty="0" smtClean="0"/>
              <a:t>style=MODERN</a:t>
            </a:r>
            <a:endParaRPr lang="cs-CZ" sz="1600" dirty="0"/>
          </a:p>
          <a:p>
            <a:r>
              <a:rPr lang="cs-CZ" sz="1600" dirty="0" smtClean="0"/>
              <a:t>prty=1200</a:t>
            </a:r>
            <a:endParaRPr lang="cs-CZ" sz="1600" dirty="0"/>
          </a:p>
          <a:p>
            <a:r>
              <a:rPr lang="cs-CZ" sz="1600" dirty="0" smtClean="0"/>
              <a:t>toolbar=255</a:t>
            </a:r>
          </a:p>
          <a:p>
            <a:endParaRPr lang="cs-CZ" sz="1600" dirty="0"/>
          </a:p>
          <a:p>
            <a:r>
              <a:rPr lang="cs-CZ" sz="1600" dirty="0"/>
              <a:t>12=1,0,"Zeleň","Zelen"</a:t>
            </a:r>
          </a:p>
          <a:p>
            <a:r>
              <a:rPr lang="cs-CZ" sz="1600" dirty="0" smtClean="0"/>
              <a:t>14=2,0</a:t>
            </a:r>
            <a:r>
              <a:rPr lang="cs-CZ" sz="1600" dirty="0"/>
              <a:t>,"Veřejná a soukromá </a:t>
            </a:r>
            <a:r>
              <a:rPr lang="cs-CZ" sz="1600" dirty="0" smtClean="0"/>
              <a:t>	zeleň</a:t>
            </a:r>
            <a:r>
              <a:rPr lang="cs-CZ" sz="1600" dirty="0"/>
              <a:t>","Udrzba_zelene"</a:t>
            </a:r>
          </a:p>
          <a:p>
            <a:r>
              <a:rPr lang="cs-CZ" sz="1600" dirty="0" smtClean="0"/>
              <a:t>16=3,0</a:t>
            </a:r>
            <a:r>
              <a:rPr lang="cs-CZ" sz="1600" dirty="0"/>
              <a:t>,"Plochy","PspPokos_plochy"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896" y="1124744"/>
            <a:ext cx="566897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Tvorba pasportu v MISYS</a:t>
            </a:r>
            <a:endParaRPr lang="cs-CZ" sz="3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8" cy="4539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438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7191"/>
            <a:ext cx="401955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35896" y="1124744"/>
            <a:ext cx="566897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Tvorba pasportu v MISYS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841"/>
            <a:ext cx="4649526" cy="299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40" cy="1143000"/>
          </a:xfrm>
        </p:spPr>
        <p:txBody>
          <a:bodyPr/>
          <a:lstStyle/>
          <a:p>
            <a:r>
              <a:rPr lang="cs-CZ" b="1" dirty="0" smtClean="0"/>
              <a:t>ZPRACOVÁNÍ</a:t>
            </a:r>
            <a:endParaRPr lang="cs-CZ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438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35896" y="1124744"/>
            <a:ext cx="566897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Tvorba pasportu v MISYS</a:t>
            </a:r>
            <a:endParaRPr lang="cs-CZ" sz="36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717844" cy="2075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43847"/>
            <a:ext cx="6320953" cy="1320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114800" cy="1282154"/>
          </a:xfrm>
        </p:spPr>
        <p:txBody>
          <a:bodyPr>
            <a:normAutofit/>
          </a:bodyPr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176464"/>
          </a:xfr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cs-CZ" sz="3000" dirty="0" smtClean="0"/>
              <a:t>CÍL PRÁCE</a:t>
            </a:r>
          </a:p>
          <a:p>
            <a:r>
              <a:rPr lang="cs-CZ" sz="3000" dirty="0" smtClean="0"/>
              <a:t>PASPORTIZACE</a:t>
            </a:r>
          </a:p>
          <a:p>
            <a:r>
              <a:rPr lang="cs-CZ" sz="3000" dirty="0" smtClean="0"/>
              <a:t>ZÁJMOVÉ ÚZEMÍ</a:t>
            </a:r>
          </a:p>
          <a:p>
            <a:r>
              <a:rPr lang="cs-CZ" sz="3000" dirty="0" smtClean="0"/>
              <a:t>STANOVENÍ POŽADAVKŮ, DATA</a:t>
            </a:r>
          </a:p>
          <a:p>
            <a:r>
              <a:rPr lang="cs-CZ" sz="3000" dirty="0" smtClean="0"/>
              <a:t>MISYS</a:t>
            </a:r>
          </a:p>
          <a:p>
            <a:r>
              <a:rPr lang="cs-CZ" sz="3000" dirty="0" smtClean="0"/>
              <a:t>ZPRACOVÁNÍ</a:t>
            </a:r>
            <a:r>
              <a:rPr lang="cs-CZ" sz="2600" dirty="0" smtClean="0"/>
              <a:t> </a:t>
            </a:r>
          </a:p>
          <a:p>
            <a:r>
              <a:rPr lang="cs-CZ" sz="3000" dirty="0" smtClean="0"/>
              <a:t>VÝSTUPY</a:t>
            </a:r>
          </a:p>
          <a:p>
            <a:r>
              <a:rPr lang="cs-CZ" sz="3000" dirty="0" smtClean="0"/>
              <a:t>LITERATURA A ZDROJE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013772" cy="1143000"/>
          </a:xfrm>
        </p:spPr>
        <p:txBody>
          <a:bodyPr/>
          <a:lstStyle/>
          <a:p>
            <a:r>
              <a:rPr lang="cs-CZ" b="1" dirty="0" smtClean="0"/>
              <a:t>VÝSTUPY</a:t>
            </a:r>
            <a:endParaRPr lang="cs-CZ" b="1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PASPORT KOMUNIKACÍ</a:t>
            </a:r>
            <a:endParaRPr lang="cs-CZ" sz="3600" b="1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177600" y="2190835"/>
            <a:ext cx="8786888" cy="46225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6" y="2207223"/>
            <a:ext cx="4968552" cy="44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80" y="2305592"/>
            <a:ext cx="3650570" cy="2218068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72" y="4703798"/>
            <a:ext cx="2063785" cy="2003630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69389"/>
            <a:ext cx="2134864" cy="84227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132856"/>
            <a:ext cx="8856984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53832" y="5587830"/>
            <a:ext cx="149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Veřejná zeleň </a:t>
            </a:r>
          </a:p>
          <a:p>
            <a:r>
              <a:rPr lang="cs-CZ" sz="1400" dirty="0" smtClean="0"/>
              <a:t>     vlastník obec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7164288" y="4252446"/>
            <a:ext cx="167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Soukromá zeleň</a:t>
            </a:r>
            <a:endParaRPr lang="cs-CZ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PASPORT ZELENĚ</a:t>
            </a:r>
            <a:endParaRPr lang="cs-CZ" sz="3600" b="1" dirty="0"/>
          </a:p>
        </p:txBody>
      </p:sp>
      <p:sp>
        <p:nvSpPr>
          <p:cNvPr id="10" name="Obdélník 9"/>
          <p:cNvSpPr/>
          <p:nvPr/>
        </p:nvSpPr>
        <p:spPr>
          <a:xfrm>
            <a:off x="7750342" y="6233315"/>
            <a:ext cx="504056" cy="166583"/>
          </a:xfrm>
          <a:prstGeom prst="rect">
            <a:avLst/>
          </a:prstGeom>
          <a:solidFill>
            <a:srgbClr val="58B3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8B333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50342" y="4704019"/>
            <a:ext cx="504056" cy="1665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2" y="2390549"/>
            <a:ext cx="6696744" cy="42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5774"/>
            <a:ext cx="1717282" cy="1717282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013772" cy="1143000"/>
          </a:xfrm>
        </p:spPr>
        <p:txBody>
          <a:bodyPr/>
          <a:lstStyle/>
          <a:p>
            <a:r>
              <a:rPr lang="cs-CZ" b="1" dirty="0" smtClean="0"/>
              <a:t>VÝSTUPY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265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276872"/>
            <a:ext cx="8856984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Výstupy budou předány obci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Jako výkresy ve formátu VYK -&gt; MISYS VIEW</a:t>
            </a:r>
            <a:endParaRPr lang="cs-CZ" sz="2000" dirty="0"/>
          </a:p>
          <a:p>
            <a:pPr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I celý projekt</a:t>
            </a:r>
          </a:p>
          <a:p>
            <a:pPr marL="457200" lvl="2">
              <a:spcBef>
                <a:spcPct val="20000"/>
              </a:spcBef>
              <a:defRPr/>
            </a:pPr>
            <a:endParaRPr lang="cs-CZ" sz="2000" dirty="0" smtClean="0"/>
          </a:p>
          <a:p>
            <a:pPr marL="4572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MISYS desktop</a:t>
            </a:r>
          </a:p>
          <a:p>
            <a:pPr marL="0" lvl="2">
              <a:spcBef>
                <a:spcPct val="20000"/>
              </a:spcBef>
              <a:defRPr/>
            </a:pPr>
            <a:r>
              <a:rPr lang="cs-CZ" sz="2400" dirty="0"/>
              <a:t>	</a:t>
            </a:r>
            <a:r>
              <a:rPr lang="cs-CZ" sz="2400" dirty="0" smtClean="0"/>
              <a:t>+ pasporty</a:t>
            </a:r>
          </a:p>
          <a:p>
            <a:pPr marL="4572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MISYS WEB </a:t>
            </a:r>
          </a:p>
          <a:p>
            <a:pPr marL="447675" lvl="2">
              <a:spcBef>
                <a:spcPct val="20000"/>
              </a:spcBef>
              <a:defRPr/>
            </a:pP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://zruc.obce.gepro.cz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marL="4572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000" dirty="0" smtClean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083780" y="1124744"/>
            <a:ext cx="52210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DALŠÍ POSTUP</a:t>
            </a:r>
            <a:endParaRPr lang="cs-CZ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87" y="3933056"/>
            <a:ext cx="5447101" cy="2694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971600" y="404664"/>
            <a:ext cx="50137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VÝSTUPY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397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LITERATURA A 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496944" cy="4320480"/>
          </a:xfr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000" i="1" dirty="0"/>
              <a:t>Zákon č. 13/1997 Sb., o pozemních komunikacích</a:t>
            </a:r>
            <a:r>
              <a:rPr lang="cs-CZ" sz="2000" dirty="0"/>
              <a:t>. Ministerstvo dopravy České Republiky. </a:t>
            </a:r>
            <a:endParaRPr lang="cs-CZ" sz="2000" u="sng" dirty="0"/>
          </a:p>
          <a:p>
            <a:r>
              <a:rPr lang="cs-CZ" sz="2000" i="1" dirty="0" smtClean="0"/>
              <a:t>Vyhláška č</a:t>
            </a:r>
            <a:r>
              <a:rPr lang="cs-CZ" sz="2000" i="1" dirty="0"/>
              <a:t>. 104/1997 Sb., kterou se provádí zákon o pozemních komunikacích. </a:t>
            </a:r>
            <a:r>
              <a:rPr lang="cs-CZ" sz="2000" dirty="0"/>
              <a:t>Ministerstvo dopravy České Republiky. </a:t>
            </a:r>
            <a:endParaRPr lang="cs-CZ" sz="2000" dirty="0" smtClean="0"/>
          </a:p>
          <a:p>
            <a:r>
              <a:rPr lang="cs-CZ" sz="2000" dirty="0" smtClean="0"/>
              <a:t>RYŠAVÝ</a:t>
            </a:r>
            <a:r>
              <a:rPr lang="cs-CZ" sz="2000" dirty="0"/>
              <a:t>, I.: </a:t>
            </a:r>
            <a:r>
              <a:rPr lang="cs-CZ" sz="2000" i="1" dirty="0"/>
              <a:t>Není pasport jako pasport</a:t>
            </a:r>
            <a:r>
              <a:rPr lang="cs-CZ" sz="2000" dirty="0"/>
              <a:t>. Moderní obec, Červen 2007, strana 34. </a:t>
            </a:r>
            <a:endParaRPr lang="cs-CZ" sz="2000" dirty="0" smtClean="0"/>
          </a:p>
          <a:p>
            <a:r>
              <a:rPr lang="cs-CZ" sz="2000" dirty="0"/>
              <a:t>ŠARMANOVÁ, J.: </a:t>
            </a:r>
            <a:r>
              <a:rPr lang="cs-CZ" sz="2000" i="1" dirty="0"/>
              <a:t>Teorie zpracování dat</a:t>
            </a:r>
            <a:r>
              <a:rPr lang="cs-CZ" sz="2000" dirty="0"/>
              <a:t>. 2.vyd. Skripta VŠB-TUO Ostrava, 2007, 169 stran, ISBN 978-80-248-1498-8. </a:t>
            </a:r>
            <a:endParaRPr lang="cs-CZ" sz="2000" dirty="0" smtClean="0"/>
          </a:p>
          <a:p>
            <a:r>
              <a:rPr lang="cs-CZ" sz="2000" dirty="0"/>
              <a:t>HORÁK, J.: </a:t>
            </a:r>
            <a:r>
              <a:rPr lang="cs-CZ" sz="2000" i="1" dirty="0"/>
              <a:t>Zpracován dat v GIS</a:t>
            </a:r>
            <a:r>
              <a:rPr lang="cs-CZ" sz="2000" dirty="0"/>
              <a:t>. 2.vyd. Skripta VŠB-TUO Ostrava, 2011. 240 stran. </a:t>
            </a:r>
            <a:endParaRPr lang="cs-CZ" sz="2000" u="sng" dirty="0" smtClean="0">
              <a:hlinkClick r:id="rId2"/>
            </a:endParaRPr>
          </a:p>
          <a:p>
            <a:r>
              <a:rPr lang="cs-CZ" sz="2000" u="sng" dirty="0" smtClean="0">
                <a:hlinkClick r:id="rId2"/>
              </a:rPr>
              <a:t>http://www.gepro.cz/geograficke-informacni-systemy/</a:t>
            </a:r>
            <a:endParaRPr lang="cs-CZ" sz="2000" u="sng" dirty="0" smtClean="0"/>
          </a:p>
          <a:p>
            <a:r>
              <a:rPr lang="cs-CZ" sz="2000" u="sng" dirty="0" smtClean="0">
                <a:hlinkClick r:id="rId3"/>
              </a:rPr>
              <a:t>www.mesto-zruc.cz</a:t>
            </a:r>
            <a:endParaRPr lang="cs-CZ" sz="2000" u="sng" dirty="0" smtClean="0"/>
          </a:p>
          <a:p>
            <a:r>
              <a:rPr lang="cs-CZ" sz="2000" dirty="0" smtClean="0">
                <a:hlinkClick r:id="rId4"/>
              </a:rPr>
              <a:t>www.cuzk.cz</a:t>
            </a:r>
            <a:endParaRPr lang="cs-CZ" sz="2000" dirty="0" smtClean="0"/>
          </a:p>
          <a:p>
            <a:endParaRPr lang="cs-CZ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noFill/>
          <a:ln w="25400"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6000" dirty="0" smtClean="0"/>
          </a:p>
          <a:p>
            <a:pPr algn="ctr">
              <a:buNone/>
            </a:pPr>
            <a:r>
              <a:rPr lang="cs-CZ" sz="6000" dirty="0" smtClean="0"/>
              <a:t>Děkuji za pozornost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4032448" cy="1282154"/>
          </a:xfrm>
        </p:spPr>
        <p:txBody>
          <a:bodyPr>
            <a:normAutofit/>
          </a:bodyPr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59532" y="2276872"/>
            <a:ext cx="8424936" cy="4248472"/>
          </a:xfr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endParaRPr lang="cs-CZ" sz="900" dirty="0" smtClean="0"/>
          </a:p>
          <a:p>
            <a:r>
              <a:rPr lang="cs-CZ" sz="2800" dirty="0" smtClean="0"/>
              <a:t>Vytvořit pasportizaci podle požadavků obce v prostředí MISYS. </a:t>
            </a:r>
          </a:p>
          <a:p>
            <a:endParaRPr lang="cs-CZ" sz="3600" dirty="0" smtClean="0"/>
          </a:p>
          <a:p>
            <a:pPr lvl="1"/>
            <a:r>
              <a:rPr lang="cs-CZ" sz="2000" dirty="0" smtClean="0"/>
              <a:t>Seznámit se s aplikací MISYS</a:t>
            </a:r>
          </a:p>
          <a:p>
            <a:pPr lvl="1"/>
            <a:r>
              <a:rPr lang="cs-CZ" sz="2000" dirty="0" smtClean="0"/>
              <a:t>Vytvořit kategorie pro sledované třídy objektů</a:t>
            </a:r>
          </a:p>
          <a:p>
            <a:pPr lvl="1"/>
            <a:r>
              <a:rPr lang="cs-CZ" sz="2000" dirty="0" smtClean="0"/>
              <a:t>Navrhnout strukturu databáze</a:t>
            </a:r>
          </a:p>
          <a:p>
            <a:pPr lvl="1"/>
            <a:r>
              <a:rPr lang="cs-CZ" sz="2000" dirty="0" smtClean="0"/>
              <a:t>Zvolit vhodný způsob vizualizace </a:t>
            </a:r>
            <a:r>
              <a:rPr lang="cs-CZ" sz="2000" dirty="0"/>
              <a:t>pasportizovaných </a:t>
            </a:r>
            <a:r>
              <a:rPr lang="cs-CZ" sz="2000" dirty="0" smtClean="0"/>
              <a:t>prvků</a:t>
            </a:r>
          </a:p>
          <a:p>
            <a:pPr lvl="1"/>
            <a:r>
              <a:rPr lang="cs-CZ" sz="2000" dirty="0" smtClean="0"/>
              <a:t>Vytvořit výstupy a navrhnout další postup údržby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114800" cy="1282154"/>
          </a:xfrm>
        </p:spPr>
        <p:txBody>
          <a:bodyPr>
            <a:normAutofit/>
          </a:bodyPr>
          <a:lstStyle/>
          <a:p>
            <a:r>
              <a:rPr lang="cs-CZ" b="1" dirty="0" smtClean="0"/>
              <a:t>PASPORTIZACE</a:t>
            </a:r>
            <a:endParaRPr lang="cs-CZ" b="1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464496"/>
          </a:xfr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Co je:</a:t>
            </a:r>
          </a:p>
          <a:p>
            <a:r>
              <a:rPr lang="cs-CZ" sz="2800" dirty="0" smtClean="0"/>
              <a:t> pasportizace</a:t>
            </a:r>
          </a:p>
          <a:p>
            <a:pPr lvl="1"/>
            <a:r>
              <a:rPr lang="cs-CZ" sz="2400" dirty="0" smtClean="0"/>
              <a:t>úplná a přehledná evidence současné situace v daném území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r>
              <a:rPr lang="cs-CZ" sz="2800" dirty="0" smtClean="0"/>
              <a:t>pasport</a:t>
            </a:r>
          </a:p>
          <a:p>
            <a:pPr lvl="1"/>
            <a:r>
              <a:rPr lang="cs-CZ" sz="2400" dirty="0" smtClean="0"/>
              <a:t>výstup pasportizace</a:t>
            </a:r>
          </a:p>
          <a:p>
            <a:pPr lvl="1"/>
            <a:r>
              <a:rPr lang="cs-CZ" sz="2400" dirty="0" smtClean="0"/>
              <a:t>prvky vztahující se k jednomu tématu</a:t>
            </a:r>
          </a:p>
          <a:p>
            <a:pPr lvl="2"/>
            <a:r>
              <a:rPr lang="cs-CZ" sz="2000" dirty="0" smtClean="0"/>
              <a:t>komunikace, zeleň, veřejné osvětlení, hřbitovy, atd.</a:t>
            </a:r>
          </a:p>
          <a:p>
            <a:pPr marL="457200" lvl="1" indent="0">
              <a:buNone/>
            </a:pPr>
            <a:endParaRPr lang="cs-CZ" sz="1800" dirty="0"/>
          </a:p>
          <a:p>
            <a:pPr marL="4763" lvl="1" indent="0">
              <a:buNone/>
            </a:pPr>
            <a:endParaRPr lang="cs-CZ" sz="1800" dirty="0" smtClean="0"/>
          </a:p>
          <a:p>
            <a:pPr marL="290513" lvl="1">
              <a:buFont typeface="Arial" pitchFamily="34" charset="0"/>
              <a:buChar char="•"/>
            </a:pPr>
            <a:endParaRPr lang="cs-CZ" sz="1800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114800" cy="1282154"/>
          </a:xfrm>
        </p:spPr>
        <p:txBody>
          <a:bodyPr>
            <a:normAutofit/>
          </a:bodyPr>
          <a:lstStyle/>
          <a:p>
            <a:r>
              <a:rPr lang="cs-CZ" b="1" dirty="0" smtClean="0"/>
              <a:t>PASPORTIZACE</a:t>
            </a:r>
            <a:endParaRPr lang="cs-CZ" b="1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3816424"/>
          </a:xfr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4763" lvl="1" indent="0">
              <a:buNone/>
            </a:pPr>
            <a:r>
              <a:rPr lang="cs-CZ" sz="3200" dirty="0" smtClean="0"/>
              <a:t>Proč zahájit digitální pasportizaci :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Ucelený přehled o majetku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Jednodušší aktualizace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Vyhledávání  -&gt; filtry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Plán údržby a oprav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Lepší spolupráce s firmami</a:t>
            </a:r>
          </a:p>
          <a:p>
            <a:pPr marL="347663" lvl="1" indent="-342900">
              <a:buFont typeface="Arial" pitchFamily="34" charset="0"/>
              <a:buChar char="•"/>
            </a:pPr>
            <a:r>
              <a:rPr lang="cs-CZ" dirty="0" smtClean="0"/>
              <a:t>Atd.</a:t>
            </a:r>
            <a:endParaRPr lang="cs-CZ" dirty="0"/>
          </a:p>
          <a:p>
            <a:pPr marL="347663" lvl="1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7663" lvl="1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7663" lvl="1" indent="-342900"/>
            <a:endParaRPr lang="cs-CZ" sz="2400" dirty="0" smtClean="0"/>
          </a:p>
          <a:p>
            <a:pPr marL="347663" lvl="1" indent="-342900">
              <a:buFont typeface="Arial" pitchFamily="34" charset="0"/>
              <a:buChar char="•"/>
            </a:pPr>
            <a:endParaRPr lang="cs-CZ" sz="2400" dirty="0"/>
          </a:p>
          <a:p>
            <a:pPr marL="457200" lvl="1" indent="0">
              <a:buNone/>
            </a:pPr>
            <a:endParaRPr lang="cs-CZ" sz="1800" dirty="0"/>
          </a:p>
          <a:p>
            <a:pPr marL="4763" lvl="1" indent="0">
              <a:buNone/>
            </a:pPr>
            <a:endParaRPr lang="cs-CZ" sz="1800" dirty="0" smtClean="0"/>
          </a:p>
          <a:p>
            <a:pPr marL="290513" lvl="1">
              <a:buFont typeface="Arial" pitchFamily="34" charset="0"/>
              <a:buChar char="•"/>
            </a:pPr>
            <a:endParaRPr lang="cs-CZ" sz="1800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1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19390"/>
            <a:ext cx="5019297" cy="288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76064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ZÁJMOVÉ ÚZEMÍ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2927247"/>
            <a:ext cx="3312368" cy="287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 smtClean="0"/>
          </a:p>
          <a:p>
            <a:r>
              <a:rPr lang="cs-CZ" sz="2600" dirty="0" smtClean="0"/>
              <a:t>Město Zruč nad Sázavou</a:t>
            </a:r>
          </a:p>
          <a:p>
            <a:r>
              <a:rPr lang="cs-CZ" sz="2600" dirty="0" smtClean="0"/>
              <a:t>5 tis. </a:t>
            </a:r>
            <a:r>
              <a:rPr lang="cs-CZ" sz="2600" dirty="0"/>
              <a:t>o</a:t>
            </a:r>
            <a:r>
              <a:rPr lang="cs-CZ" sz="2600" dirty="0" smtClean="0"/>
              <a:t>byvatel</a:t>
            </a:r>
          </a:p>
          <a:p>
            <a:r>
              <a:rPr lang="cs-CZ" sz="2600" dirty="0"/>
              <a:t>katastrální výměra: 16,41 </a:t>
            </a:r>
            <a:r>
              <a:rPr lang="cs-CZ" sz="2600" dirty="0" smtClean="0"/>
              <a:t>km</a:t>
            </a:r>
            <a:r>
              <a:rPr lang="cs-CZ" sz="2800" dirty="0" smtClean="0"/>
              <a:t>2</a:t>
            </a:r>
            <a:endParaRPr lang="cs-CZ" sz="2600" dirty="0" smtClean="0"/>
          </a:p>
          <a:p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034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1920" y="2919390"/>
            <a:ext cx="5019297" cy="288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76064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ZÁJMOVÉ ÚZEMÍ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2927247"/>
            <a:ext cx="3312368" cy="287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 smtClean="0"/>
          </a:p>
          <a:p>
            <a:r>
              <a:rPr lang="cs-CZ" sz="2600" dirty="0" smtClean="0"/>
              <a:t>Město Zruč nad Sázavou</a:t>
            </a:r>
          </a:p>
          <a:p>
            <a:r>
              <a:rPr lang="cs-CZ" sz="2600" dirty="0" smtClean="0"/>
              <a:t>5 tis. </a:t>
            </a:r>
            <a:r>
              <a:rPr lang="cs-CZ" sz="2600" dirty="0"/>
              <a:t>o</a:t>
            </a:r>
            <a:r>
              <a:rPr lang="cs-CZ" sz="2600" dirty="0" smtClean="0"/>
              <a:t>byvatel</a:t>
            </a:r>
          </a:p>
          <a:p>
            <a:r>
              <a:rPr lang="cs-CZ" sz="2600" dirty="0"/>
              <a:t>katastrální výměra: 16,41 </a:t>
            </a:r>
            <a:r>
              <a:rPr lang="cs-CZ" sz="2600" dirty="0" smtClean="0"/>
              <a:t>km</a:t>
            </a:r>
            <a:r>
              <a:rPr lang="cs-CZ" sz="2800" dirty="0" smtClean="0"/>
              <a:t>2</a:t>
            </a:r>
            <a:endParaRPr lang="cs-CZ" sz="2600" dirty="0" smtClean="0"/>
          </a:p>
          <a:p>
            <a:endParaRPr lang="cs-CZ" sz="2600" dirty="0" smtClean="0"/>
          </a:p>
        </p:txBody>
      </p:sp>
      <p:pic>
        <p:nvPicPr>
          <p:cNvPr id="6" name="Obráze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24" y="2086645"/>
            <a:ext cx="4289686" cy="45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/>
          <a:lstStyle/>
          <a:p>
            <a:r>
              <a:rPr lang="cs-CZ" b="1" dirty="0"/>
              <a:t>STANOVENÍ </a:t>
            </a:r>
            <a:r>
              <a:rPr lang="cs-CZ" b="1" dirty="0" smtClean="0"/>
              <a:t>POŽADAVKŮ, DATA</a:t>
            </a:r>
            <a:endParaRPr lang="cs-CZ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7504" y="2348880"/>
            <a:ext cx="4212468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600" b="1" dirty="0" smtClean="0"/>
              <a:t>P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ožadavky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lang="cs-CZ" sz="2600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pasport komunikací</a:t>
            </a:r>
          </a:p>
          <a:p>
            <a:pPr marL="914400" lvl="1" indent="-4572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cs-CZ" sz="2600" dirty="0" smtClean="0"/>
              <a:t>digitalizace tištěného MK 2006 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pasport zeleně</a:t>
            </a:r>
          </a:p>
          <a:p>
            <a:pPr marL="914400" lvl="1" indent="-4572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cs-CZ" sz="2600" dirty="0"/>
              <a:t>e</a:t>
            </a:r>
            <a:r>
              <a:rPr lang="cs-CZ" sz="2600" dirty="0" smtClean="0"/>
              <a:t>vidence ploch zeleně</a:t>
            </a:r>
          </a:p>
          <a:p>
            <a:pPr marL="914400" lvl="1" indent="-4572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cs-CZ" sz="2600" dirty="0"/>
              <a:t>p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odle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územního plánu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27984" y="3068960"/>
            <a:ext cx="4572508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600" b="1" dirty="0" smtClean="0"/>
              <a:t>Podkladová data</a:t>
            </a:r>
            <a:r>
              <a:rPr lang="cs-CZ" sz="2600" b="1" dirty="0"/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600" dirty="0"/>
              <a:t>mají </a:t>
            </a:r>
            <a:r>
              <a:rPr lang="cs-CZ" sz="2600" dirty="0" smtClean="0"/>
              <a:t>- územní plán, PDF</a:t>
            </a:r>
          </a:p>
          <a:p>
            <a:pPr lvl="2">
              <a:spcBef>
                <a:spcPct val="20000"/>
              </a:spcBef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- MK 2006 - tištěné</a:t>
            </a:r>
            <a:endParaRPr lang="cs-CZ" sz="2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600" dirty="0" smtClean="0"/>
              <a:t>od ČÚZK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Katastrální mapa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Ortofotomapa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Čísla popisná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Čísla parcelní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600" dirty="0" smtClean="0"/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176464" cy="1143000"/>
          </a:xfrm>
        </p:spPr>
        <p:txBody>
          <a:bodyPr/>
          <a:lstStyle/>
          <a:p>
            <a:r>
              <a:rPr lang="cs-CZ" b="1" dirty="0" smtClean="0"/>
              <a:t>MISYS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80829" y="2348880"/>
            <a:ext cx="864096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noProof="0" dirty="0" smtClean="0"/>
              <a:t>Produkt firmy GEPRO, spol. s r. o.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i="1" dirty="0" smtClean="0"/>
              <a:t>„</a:t>
            </a:r>
            <a:r>
              <a:rPr lang="cs-CZ" sz="2400" i="1" dirty="0"/>
              <a:t>MISYS je geografický informační </a:t>
            </a:r>
            <a:endParaRPr lang="cs-CZ" sz="2400" i="1" dirty="0" smtClean="0"/>
          </a:p>
          <a:p>
            <a:pPr marL="361950" lvl="0" algn="just">
              <a:spcBef>
                <a:spcPct val="20000"/>
              </a:spcBef>
              <a:defRPr/>
            </a:pPr>
            <a:r>
              <a:rPr lang="cs-CZ" sz="2400" i="1" dirty="0" smtClean="0"/>
              <a:t>systém </a:t>
            </a:r>
            <a:r>
              <a:rPr lang="cs-CZ" sz="2400" i="1" dirty="0"/>
              <a:t>(GIS), který pracuje se </a:t>
            </a:r>
            <a:endParaRPr lang="cs-CZ" sz="2400" i="1" dirty="0" smtClean="0"/>
          </a:p>
          <a:p>
            <a:pPr marL="361950" lvl="0" indent="-361950" algn="just">
              <a:spcBef>
                <a:spcPct val="20000"/>
              </a:spcBef>
              <a:defRPr/>
            </a:pPr>
            <a:r>
              <a:rPr lang="cs-CZ" sz="2400" i="1" dirty="0"/>
              <a:t> </a:t>
            </a:r>
            <a:r>
              <a:rPr lang="cs-CZ" sz="2400" i="1" dirty="0" smtClean="0"/>
              <a:t>   	vzájemně </a:t>
            </a:r>
            <a:r>
              <a:rPr lang="cs-CZ" sz="2400" i="1" dirty="0"/>
              <a:t>provázanými grafickými </a:t>
            </a:r>
            <a:endParaRPr lang="cs-CZ" sz="2400" i="1" dirty="0" smtClean="0"/>
          </a:p>
          <a:p>
            <a:pPr marL="361950" lvl="0" indent="-361950" algn="just">
              <a:spcBef>
                <a:spcPct val="20000"/>
              </a:spcBef>
              <a:defRPr/>
            </a:pPr>
            <a:r>
              <a:rPr lang="cs-CZ" sz="2400" i="1" dirty="0"/>
              <a:t>	</a:t>
            </a:r>
            <a:r>
              <a:rPr lang="cs-CZ" sz="2400" i="1" dirty="0" smtClean="0"/>
              <a:t>a </a:t>
            </a:r>
            <a:r>
              <a:rPr lang="cs-CZ" sz="2400" i="1" dirty="0"/>
              <a:t>popisnými informacemi ve </a:t>
            </a:r>
            <a:endParaRPr lang="cs-CZ" sz="2400" i="1" dirty="0" smtClean="0"/>
          </a:p>
          <a:p>
            <a:pPr marL="361950" lvl="0" indent="-361950" algn="just">
              <a:spcBef>
                <a:spcPct val="20000"/>
              </a:spcBef>
              <a:defRPr/>
            </a:pPr>
            <a:r>
              <a:rPr lang="cs-CZ" sz="2400" i="1" dirty="0"/>
              <a:t>	</a:t>
            </a:r>
            <a:r>
              <a:rPr lang="cs-CZ" sz="2400" i="1" dirty="0" smtClean="0"/>
              <a:t>spravovaném </a:t>
            </a:r>
            <a:r>
              <a:rPr lang="cs-CZ" sz="2400" i="1" dirty="0"/>
              <a:t>území. </a:t>
            </a:r>
            <a:endParaRPr lang="cs-CZ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Pasport</a:t>
            </a:r>
            <a:r>
              <a:rPr kumimoji="0" lang="cs-CZ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aplikační nadstavba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baseline="0" dirty="0" smtClean="0"/>
              <a:t>Komerční GIS</a:t>
            </a:r>
            <a:endParaRPr kumimoji="0" lang="cs-CZ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České prostředí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AAAQABAAD/2wCEAAkGBhQSERUUEhQUEhUUGBQXFRYWFxcXEhgWFRYWFBYSGBgXHSYeGBojGhQUHy8gIycpLCwsFR4xNTAqNSYtLCkBCQoKDgwOGg8PFDUcHBwsMCspKSw1NTUqNTUpMi4pKikvKSw1KSksKSwtKSowMCkpLCopLC0qKS0pKSkuKSkpLP/AABEIAHkBlQMBIgACEQEDEQH/xAAcAAABBAMBAAAAAAAAAAAAAAAABAUGBwIDCAH/xABOEAABAwICBgYDCwkECwEAAAABAAIDBBEFIQYHEjFBURMiYXGBkZKhsRQWIzIzQlJTVXLhFyRidKKywdHTFSZz0iU0NTZDVGOCs8Lwk//EABoBAQEAAwEBAAAAAAAAAAAAAAABAgMEBQb/xAA4EQEAAQIDBAYHBwUBAAAAAAAAAQIDERIhBDFRkRRBYbHB0QUTI1OBgvAiM0NScqHhJDJCcfEV/9oADAMBAAIRAxEAPwC8UISevr2QxmSQ7LW7/wCAHMlFiJmcIKCUw4jptSwmxf0juUY2vXu9aZg2oxI7Tiaek4AfHkH8e/d3p9w7BYKcfBRtB+mes8/9xzWeWI3uz1Nu395OM8I8Z8jUdPJHfJ0U7xzzHsYV4dNqn7On83f01IzMeaxMx5lXTguNv3Uc5Rw6b1X2dP5v/pLE6c1X2bP5v/pKRmoPMrE1DuZTTguNv3Uc5Rw6d1X2ZP6T/wCkvDp7V/Zk/pP/AKSkRqXcyvPdLvpFNOC+z91HOUcOn9X9lz+k/wDorw6wKv7LqPSf/RUk91O+kV57qd9IppwX2fuo5z5o0dYVZ9lVHpP/AKKxOsSs+yaj0n/0VJ/dTvpFe+6nfSKacD2fuo5z5mHR/WE+erFNNSOpnFrndd5LrDd1TG3I5534KU4pisdPGZJnBjBvJUEqj/eJn6u3/wBk463v9myd7VjVh1NG000xNM0xhjET9YpPhGNQ1UfSQPEjd1wlypbVJiD6OpFNNk2oY18XK5zVzySBoJOQAuVi5TZjGlFPSua2eQML/ig8UY7pDHTU5ndm0WtvF77uBVD6bV8lbVvqP+DE8RsPA7LuHmrsr6yCKga+pbtRBjbi1+CBwwDGm1UDZmZB3Df/AACcU16PVcL6dj6cbMRFwN1go/jGtakgkMbdudw39ENoDyQTRCjmjunUFZHI+MPb0Vy9rhZwt2JuqtbNEyLb2nPNyNhou/I23IJohMZ0wgbStqZHdGxwuA7Jx7Lc1GTropb/ACc+xe23sdXvugsJCQ4VjMVTEJYXh7DxB3dhUXxjWxSwSGNoknLfjGNu0B4hBNkJrwDSKOrg6aO4bnfayII3gqPYtrYpIZDGwSTuG/ohtAeSCaps0ix+OjgdNIRYbhe1zwbuPsTZozrBpq1xZGSyQfMfk/wCgGuDSqKR8cA27xSNMgI6pF7+KCXaG6xZK6UsdSGBtrh5kLgfDo2+1TUPB3EKE4ZrBpPcpexrwI2WPVAOQtkodq91hxxSz+6HSP6V46PK9hy7EF0oVcaZ6TTtDXxvDIibW4nv5J+0QxWZ3UmO0SLtPZyQSlCEIBCEIBCEIBCEIBCEIBCEIBCEIBCEIBQmT/SNWQf9VpjmOD3/AI+wdqf9LMR6CkleDY22W97urf1k+CS6MYf0FJE3c5w23/efn6hYeCzp0jF2WfsUTc650jxn64nQngBYDIAbgBuAWBchxWBcoxiDfpBi3uamlmyJY3qg7i45NB7LkKtTraqvq6f0X/50961sTtHFAD8cmR33W9VvrLvRVY7F92a2006Yvq/Rfo+1XY9ZdpxmZ0/1uS8626r6un9F/wDnVqRVLXsY9mbZGte3ucLhc7PCuDVxinS4e1pPWp3mM89h3XYfWR4LGqMHP6U2Oi1TFdunDXCfj9fulJcsS5azIsDIsXiRS3baNpJ9tebaMspTto2kn217toZUfqT/AHij/Vm/+ycNcP8AsyTvam6p/wB4o/1ZvscnTW7EXYbIGguN25DepV1Obaf8P0wieleFO/syhrYRaSnZGXEb9mye9MNNQcJY+I3fUgMaL559UlSPRugEmFwxSDJ0LQQe5VholobMcS6CbaMFK4ubf4t77QA81i5SjS7AxSYRSx26zpA5547RtdS7T4f6GP3GexJNdEDnU0Ia0utIN3gluncRODkAEnYZlx3IGN+Jvg0da6M2c5oFxwvZSDVtorDFRxv2GvkkG09xFySe9N+F6Ouq8CbBbZcWdW/MBNOimsJ2Hxilr4pGGO4Y4DIhBYWKYbHFBM6NjWFzDtbItdV3qX0bikZNPKxr3bZDdoXAGd8ipVhulv8AaFPUFsT2Ma1wY5wttdyQamYXNpHhzS07bt/eUQx6XQiqxqno35QMAdsDIHf/ACVmyaPU5j6PombFrW2RutZQLWLgE8NXFiNM0yOjsHtG8gcfWtz9dEJi6sUpmIt0ez87+V0Dfq5idFXV9E0/BgOLByLjZNGiuKtwmeWCvgykeSJS24t3qU6uNH5ovdFdO0iWe5DOIbvASLGNZtJUQPinp3mXrNDC352YBCKedNMYjjwqWWj2Q1+4syF3EXOXFbdWmi8MNFG4sa6SQbT3EXJJTBohobLLg00ErTGZXOfG08BkR7En0S0/OHRe5K+KRhiuGPAycEGetfC2Us1NVQARydIAdkWuMuSy1tU7DHSP2G7T3x7Rtmb8Ck9dUS45VxCON8dLC7aL3C17ck563qRxZStY0u2ZGDLkCgm1HhUPucDomWLMxsixyUA1S4fE+Ws2o2O2ZOrcA27lZVE34Bo/QHsVSaKaRf2XWVMNTG8dK+7CBv5IiwMV0MbLLttcAOLHDab3gcEs0d0bFMDdxe48eAHIDgnWmn22NcMg4Ai+/NbUAhCEAhCEAhCEAhCEAhCEAhCEAhCEAhCEER1mP/NWD6UrQfRcf4KQyi2XIAeSjes4/m8P+O39x6kdSesVs6od34VHzeDU4rWSvXFNmPYn0FPLLxY07P3jk0eZCi0UTXVFMb5VVpvifTVkpBu1h6NvczI+vaPilGrjDhLXNLhdkTXyOHCwbsgebgou591Y+q+j2Keec5dI5sTSeTBtu8yW+it1WlOD7fbpjZ9jminhFMfHT+VdYrRmGaSM72Oc3yNgfJSnVPiWzVPgJyqGED/Eju9nq2x4pFrGpg2rLxula13/AHDqu9gPio7hmImCeOZu+N7Xjt2SCR4i48VjOsNN3+p2btqj9/8Aq9y9an1LRvISHE5AZCWm7Hhr2HgWyDaFvNbqXR6eQX2Qwc35fsjP2LB81lpppiqqcGTsQb2nwWBxIcilo0HcfjVBH3GNHrcSVom1fP8AmVcgP6TWkeohTFr9fY4k/wDafZ614cRPIetY0+hVYHEOmhc3gS1xcfAWt5rXX6G1zQTFLDJ+hsbBPYCb+shMWz11jiTzn+8Uf6s32OVkSRBws4AjkRcKpcLrpJMfYJmbD204aRYjcDwJPPuVuKVPP2rfT+mHjWgCwyC8EYBJAFzvPFZIWLkYSQtd8YB3eLofECLEAjkRkq60y1uto6kwsZt7IG0e3klWgms9tfKYizYda47UE8ZGALAADkNy01GHxvN3xsef0mg+1KEINcdO1o2WtDRyAAHkvY4WtyaA3uFlmhB4RfekowmG9+ijvz2W387JWhAWSR2FQk7RijJ57Iv52StCDwBaKjD435vjY/7zQfalCEGuGnawWY0NHIAAepeyQtd8YA25i6zQgAEnmw+N5u+NjiNxLQT60oQg8AsvUIQCEIQCEIQCEIQCEIQCEIQCEIQCEIQCEIQQvWifzeD/AB2/uPUkqj1io1rUP5vB/jt/cepHVnrFbOqHf+FR83g0OKgOtXFdmKOAHOQl7vusyb5uJ9FTeeot2lUnpxi3T1shvcM+DbyszI/tbStMavU9F2s16Kp3U6+RoL1cGG03Q0dNFuIj6R33pTt59wsqZbJYg5G3A7j2KUVWsuoe4uLIbnk11hbIAdZZVavb26iu/lindGvhHfJ11hU21CyQb43WPc8fzAVduKf8R0zlmjdG9sey4WNg6+RBBHW7FHXOUY2Yqt0Zal86qKtlRRRucA6WnvDc7w0HaYbfdcBfsKnSpDUjjXR1ckBOU7Lt+/Hc/ul3krvWqXyPpCiaL8x1TrHxCEIUcKnNIMdqK2smi6Z8EELnNDGEgu2Tskm28k88hlklWCzy0rg6KeVzQRtRyu243DiObTyI9e5STSHV6ZJzUUr2xyOzkY+/RvJyJuM2k2HA55rLDdB37QM7mgDe1hJJ7LkCwWWMPoads2ebWXSIiN2H1r2l2kFNCyelrHDZeHCEu4lk+TQ7mA7Z7rlSUFRXT7DXSxQBrthjKiEvHAtvstz4dYgeKk8W4XWLxbkR6umYnXX+GaRYziAggkkJsGNJ8glqrLXfpD0VM2Bps6U3NvojeEaFLYlVPqqh7xdzpHEjnmlmi2Juo6yN+6zgHdxOakmprAunrdtwu2IXN92dwmbWLgppq+VvzSbtPYUV01S1AkY17dzgCPFbVBdUWkPuiia0nrRdXwG5TpECEIQCEXTdX6Q08PykrG95QOKFHBrDoL290M9adqHGoZvkpGv7igWoQhAIWmprGRi73NaO0plm0+oWmzqhgQSBCZqLTGklNo52OPenhrwRcEEdiD1CFhLM1ou4ho5k2QZoTDU6dUUZs6oYCt1DpfSTG0c7HHvt7UDwheNdfdmvUAhCb6/HoIPlZWM7ygcEKON1hUJNvdDPWnqjxKOUXje147CgUoQsJZQ0XcQBzOSDNCYarTmijNnTsBWyi0ypJTaOdjj32QPSFi14IuCCOfBam1rCbBzSe8IN6EIQQjWufzeD9Yb+5In7EprPIHYo/raP5vB+sM/ckT1ip+Ed4exbOqHp24xt0fN3wY8dxLoIJZT8xpI7Xbmj0iFRRlJNzmTv7+asjWrimzDHCDnI4vd91mQ83H9lVjtK4ve2GMlEzxOWH4TNPtdDG6TYALtkX2QTYXW86MVX1Enl+Knur6i6LDTIR1qmU/8A5wjZH7Zd5pzkKmKztdU1TERpE4fXxVY7Rqp+pf5D+abKundG4se0tcN4O/PNW/skkAAkk2AGZJ5BRHWlo06mdBK+15muDmj5pjIsDz6rh5JidI1imqdZ3ItgGLmmqoZx/wAJ7XHtaD1m+LSR4rqiKUOaHNNw4AgjcQcwfJciEro7VTjXujDYrm7obwu59S2z+wWLCXk+lKMYivhomCEIUeGEIQgYdO3Ww+pO60ZIP6QILT6Vk6YXUdJDG/6TWnzAKhutPFbxx0UZvLUvZcDeIw4ZnvcB6J5KZ4bDsRMbyaB4AWCOu5RlsUTO+ZmfhpHfBQTZcz6zse91V0hBu1h2W/xV76e48KSilkvZ1iGdpK5wwDDzVVcbN+28X7ic0csLz1O4B0FEHuHWlO1fjsm1gmXXpgG1EyoaM2dV1uRKtCgpBFGyMbmAAeCRaUYUKmlliIvdpt32yRFHam9IOgrRG42bN1ey66GXI426ao5Oif7CupNGcWFTSxyt+c0X7xkUWTotdRUNY0ucQGtFyTusFsVU67tKzHG2mjNi/N5HIcEQw6e63pJHuipDsRjIvG934KEYfglXWuJY2SS+92ez5pz1daFHEKizsomWLzzHILo3DMLjp4xHE0MaBbIesornp2qSvDb7A52vmm2hoKqjqotsSRddoub7JzXUSS12FxTAdIxr7G4uMwRxQxbaZ12NO/IKFaxNZDKBvRx2fO7cODe09qkukWLNpKWSU7mNyHbuC5fqqiSsqSTd8krrDxOQQKq/G6uvl6zpJXE5Nbf2BO9Hqrr5W7XR7P3jYq49X+gMVDC0uaHTOALnHeDyCmKGLl7FNBK2muXRvsN5Zcj1K5NTlU99CNtxcWm2e8dinb4w4WIBB3g7knosNjhBEbQwHMgZBEI9JtJIqKB0sptbcOJPILnnSjT6qr5CNpzWE9WNvqTlrb0ndU1jo2n4OLqgcNobypXqe0BYWCrnaHE/JgjIDmioLhurWunbtCMtBz69wUjxnQ6so+tIx4A+c29h4rqQBaqyjZKwskaHNcLEFDFROrrWnJBI2GpcXxOsATvar6jkDgCMwRcdxXMGn+jnuKtfGPinrM7Gk5BXRqkx11RQNDjtOi6pPHsQNetXWQaX83pz8KRdzvog/wAVUFDh1XXyHYD5XE5uzsO/ktunVQ59fOXbw9w8AcleWqWjibh0bowLuvtniTc70FRz6pq9jdrYB7Ac0r1cU9RT4kyOUSR7wQ69iuhkmlw6Nzw8saXjc63W80HmJ4iyCJ0shs1guVznpnrDqK6Uta4sivZrG8e1WxrnqXNw8hu5xse5U9q4pY5MQiEli2989xIIsEG7C9WtdUM22xkA7tskErRimgVdTAudG+w3llyB5Lp9rQBYZALx7AQQRcHeDuQxVtoVVvODjac74zmud85rclH8OjDKhxLy1tiY3XPWdwt4q4YsMjawxtY0Mde7QMs+xII9EacFp2Adk3aDuHHJEOGGvLomF28taTffeyEoAQggut0/m1P+sM/ckT3i3yjvD2Ji1vn82p/1hn7kifMW+Ud4exbI3Q9S193R83fCstMtC6mrqTK10QYGtawOc7aAAzuA0jMklMLtWVUPnwek/wDyK2ZElkR6NF6qIwgkijEcEELd0MTWd7t73eLiVgyFz3BrAXOO4BKoKR0rg1guT5AczyCeJ5W0bejhb01TJlu3d/IdniVGmu7FuMsaz9ayR1dTFhkYc4dNVSZRxtzNzlYcQ2/HedwUexbVlVV8L56iUe63lpjY4kQxR3zjOyDnY8N1uJJKmmj+ivRvNRUHpal+Zccwy/zWey/gLBOWN47FSR9LO4tZtBtwC7M7shnwUmeDg6RXnwt/aqnr8I7O9Sv5Ca76yl9OT+mp3qv0Jq8OMzZ3QujkDSBG5xIe24vZzRkWn9kKQ0mnVDL8Wqiz4OOwfJ9kl0o1g01HHcObNI4XZGxwN/0nOGTW/wDwCjOqrar3spo1nqwShCo1usbEnyOeyQAHMR7DCwDgBcX9dytsms/ErW6g7RFn7bJlls/8i9+ann/C7VEdLdY9PRgtYRPNwY03a083uG7u3+1VRiOk+IVItJLKWne1vwbe4hoAPikVPgTjm4hvrP8AJXK67HomiicbtWbsjdzSHQ2rlnxlrqnrPex0hvwBFmgD5oA3DkrxAVVUVAyHHoWMFh7lYeZJLTck81Z1dViKN8jtzGlx8BdJeZt9c3LlNW77MacOxTWvXSDakZTNOTeu7vPBNOp19PFO+eokawsFmhxGd+KiGkmKuqqqSQm+287PdfIJ1h1ZYg5oc2A2dmMwsXCvv3/UX/MR+YR7/qL/AJiPzCob8luI/UHzC9/JbiP1B9IIYPdZscJrXSU72vZJ1jY/OO9T3UXpDtRvpnHNubO7iq5r9XddDG6SSEhjcyb3WvQPHDS1sUm4Ehru4mxQdSlc0a1K4yYlLybYDyXScUoc0OGYIuPFcxaxmEYjODlmPYhC4NS2GtjoNu3We4knsysrBUK1RVO3hrOwkeQCmqIEIQgrbXjiOxRtZf5R1vLNVzqhw0S4gy4uGAu8RuU619wE08J4B5v5KIalJw3ELHi11vJFdCIQhECS4nNsQyO+i1x8glSRY2y9PKObH+woOUsUqNud7znd5PrVl4TrsEELImwCzBZVjURWmLT9Mg+auPDdSlNLEyQSO6zQePFFJfy+f9EeZR+Xz/oDzKc/yD0/1jvWj8hFP9Y71oKy080xGIytk2AwtFlP9QNQdmdnC7T6ku/IPT/WO9ak+hegUeHbfRuLtu179iCq9cOh8kNSahjSYpMyRwdxumPQvWJPh52W9eInNh3d47V0pV0bJWlkjQ9p3gi4VY6UakIpCX0rujO/YOYPdyQSLRvWlSVQAL+ieeD8s+xTFrr5jNcpY9ovU0T7TMLOThu77hTfVhrLkilZT1Di+N5s0nNwJyGaC2tNNH/dlJJCPjEdU9q5lqqSakns4OjkjdlwNxuK62BTBpPoPTVzfhWdbg8ZO8SN6CudEtd9g2Osbe2XSN395VqYNpFBVN2oZGv7ARtDvCpLSnUzUU4L4D0zBmQMnAfxUJw3Fp6SUOjc6N7TmMx4EIOtUKK6vtMxiFOHHKRuTx2/SUqRAhCEEB1xH82p/wBZZ/45E+4t8o7w9iYdcn+rU/6yz/xyKRYpC4yGzSd24HktkboepbnC3R83fBpkWNNQulfst8SdwHNb30r/AKDvIpx0ep3Nc8uBGQAuLcSk7myu5komY3t4p+hb0cIu929x9p/+yWyiw2OnDpHuG0c3yONsuOZ3BODWAeKYNP2udh1Q1jXPc5oaGtBLjdzQch2XWGLz7czdriiZ/umMZO8WKQu+LLG7ue0+wqGa2pQ6GmjGe3O0nkQ1pv7QoP7xHWHwM4Nhuad9u5ZUuhsrJGu2Jzsm9iw29iyyvWsbNYtXIri7u6pjxxaajBY3fNA7hb2JEMBaHXG5Sh+FTfVS+g7+S0Owib6mX0HfyWT14uU4YZv3NQiAFhkF5spydg831MvoO/ksf7Gn+pl9B38lG2LlEdcEAC2AZJWMGm+pl9B38ln/AGPNb5GX0HfyRJuU/mPZ/wB4Yv1Vn7pSzXLpB0FH0bTZ8pt/27ikbh/eGL9VZ7CoDrg0g90VzmNN2w3aOV/nesLGp8ltW+n9MeJn1f4H7qromEEtBBf2ALqGNlgAOAA8lUmojArMkqSPjdRvgVbqxckhCEIhPX0gljexwuHAjzXKmkOGOpqqSM5Fjjb2hdZqkNeej+xKyoaMn5O7+CLCf6rdIPdVCy5u6PqHnkq013YAY6oTgdWUZngCMrLDUppF0NUYXHqyiwvu2lc2lOjUddTuikG/Np4g8CgqPUtpi2F5ppXbLXm7Cd21yV5grlfSXROegmLXtdYHqvG4jgb8CpDo5rhqqZoY+0zRuvvt3oOiFi54G82VNza/yW9Wms7ntZKL1OsCrr6iJrnEM229RmXHjZEXBrOwQ1NBIG5uYNpvbuXPej2MOpKlko+Y4bQ7L5hdWU7PgwDyAN+5UjrP1YPie6opml0bs3NG9p7BxCKuXA8ZjqoWSxkEOAPceIKXrljRvTKpoH/BOIHzmO3eXBT+k1/ODbPp9o8w6yGC6FrdZ4IuDwPiqDx3XXVTAtiAhBy5lWHqeke6iLpC4uc693Xz80RS+nWEOpq6VpFruLm9xOSuTVDpc2opRC4gSRC1uJHNbNaGgAroukiAE7Bl+kOSoeGaeimuNqKRh7Ru9oRXWqFReEa9p2C08Yl7QdkpTXa/HuBEUAYeBLroi5aqrZG0ue4NaN5O5ZxzBw2gbg5g8FzLiWldbiMjWuc5+YsxgNt/Gy6PwmItp42kWIYAR4IFUU7XfFINssufJbFzdUaa1VDXVHRPIb0r7tdmN/buUppNfzg20lPtHmHWRVmaZYXFPSStlAIDSQTwPNcw0ItUMtwkFvBymWlet6oq4zExohY74wGZI5XWGrPQWSqqGSPaWxRkOuRa5GYA5oL9w+oAhi2yAS1u/nYJcq91yuLKFpYXNLXZFuVt3JV9gOuiqgaGygTNbkL5G3eiOg1RWvPCYo6iORgDXSAlwHG3FLqnX+4tsyn2Xcy64Vd4zjVRiVRtPu95ya0Dd2IqwNQjndLMM7bI7t6utQrVdocaGmvIPhZM3dgO4KaogQhCCM6e6LOroGMY8RujkElyCb2a5tsiLfGv4KO+9PFvtF/o/irIQsoqmHRRtNyinLGGEcYie9W3vSxb7Rf6P4rz3pYv9ov9H8VZSEzSy6Xc7OUeStfeli/2i/0fxR70cX+0X+j+KspCZpOl3OzlHkrX3o4v9ov9H8Ue9HF/tF/o/irKQmaTpVzs5R5K196OL/aL/R/FHvRxf7Rf6P4qykJmk6Vc7OUeStfeji/2i/0fxR70cX+0X+j+KspCZpOlXOzlHkrX3o4v9ov9H8Ue9HF/tF/o/irKQmaTpVzs5R5K80d0Gq465tVU1HuhzWlly2zrcM77hn5p1qNVtC97nuju57nOJ7XEuPrKlyFJnFpuXark41EWEYPHTRiOFuy0cEtQhRrCEIQCbscwGKrj6OZu029/FOKEETo9WNFE9sjI7OYbg9qlYC9QgSYjhUU7NiZjZG8nC6hGIak6KR20C+PsaRZWEhBWrdRFHf5SU+IUowPQKkpLGOJpcPnOALvNSJCAXjm3FjmCvUIIjjuq+iqrkx9G473MsCmL8g9H9ZL5hWWhBBsJ1O0MBuWul+/YhTSmpWRtDWNDWjcALBbUIBMeO6G0tX8tE0u+lYbXmnxCCtX6iaMnJ8o7LhZ0+oyia65dK7sJFlY6EDPg2iVNS26GJrT9Kw2vNPCEIIzj+rujqyXSRhrzvc2wco0dQ9H9ZL5hWWhBAsL1M0MLtoh0vY+xHkpxTUrY2hrGhrRuAFgtqECavw+OZhZK0Pad4IuFCMQ1KUUrrjbj7GkWVgIQVoNQ9H9ZL5hSvR/QWko7GKMbQ+eQC7zUgQ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hQSERUUEhQUEhUUGBQXFRYWFxcXEhgWFRYWFBYSGBgXHSYeGBojGhQUHy8gIycpLCwsFR4xNTAqNSYtLCkBCQoKDgwOGg8PFDUcHBwsMCspKSw1NTUqNTUpMi4pKikvKSw1KSksKSwtKSowMCkpLCopLC0qKS0pKSkuKSkpLP/AABEIAHkBlQMBIgACEQEDEQH/xAAcAAABBAMBAAAAAAAAAAAAAAAABAUGBwIDCAH/xABOEAABAwICBgYDCwkECwEAAAABAAIDBBEFIQYHEjFBURMiYXGBkZKhsRQWIzIzQlJTVXLhFyRidKKywdHTFSZz0iU0NTZDVGOCs8Lwk//EABoBAQEAAwEBAAAAAAAAAAAAAAABAgMEBQb/xAA4EQEAAQIDBAYHBwUBAAAAAAAAAQIDERIhBDFRkRRBYbHB0QUTI1OBgvAiM0NScqHhJDJCcfEV/9oADAMBAAIRAxEAPwC8UISevr2QxmSQ7LW7/wCAHMlFiJmcIKCUw4jptSwmxf0juUY2vXu9aZg2oxI7Tiaek4AfHkH8e/d3p9w7BYKcfBRtB+mes8/9xzWeWI3uz1Nu395OM8I8Z8jUdPJHfJ0U7xzzHsYV4dNqn7On83f01IzMeaxMx5lXTguNv3Uc5Rw6b1X2dP5v/pLE6c1X2bP5v/pKRmoPMrE1DuZTTguNv3Uc5Rw6d1X2ZP6T/wCkvDp7V/Zk/pP/AKSkRqXcyvPdLvpFNOC+z91HOUcOn9X9lz+k/wDorw6wKv7LqPSf/RUk91O+kV57qd9IppwX2fuo5z5o0dYVZ9lVHpP/AKKxOsSs+yaj0n/0VJ/dTvpFe+6nfSKacD2fuo5z5mHR/WE+erFNNSOpnFrndd5LrDd1TG3I5534KU4pisdPGZJnBjBvJUEqj/eJn6u3/wBk463v9myd7VjVh1NG000xNM0xhjET9YpPhGNQ1UfSQPEjd1wlypbVJiD6OpFNNk2oY18XK5zVzySBoJOQAuVi5TZjGlFPSua2eQML/ig8UY7pDHTU5ndm0WtvF77uBVD6bV8lbVvqP+DE8RsPA7LuHmrsr6yCKga+pbtRBjbi1+CBwwDGm1UDZmZB3Df/AACcU16PVcL6dj6cbMRFwN1go/jGtakgkMbdudw39ENoDyQTRCjmjunUFZHI+MPb0Vy9rhZwt2JuqtbNEyLb2nPNyNhou/I23IJohMZ0wgbStqZHdGxwuA7Jx7Lc1GTropb/ACc+xe23sdXvugsJCQ4VjMVTEJYXh7DxB3dhUXxjWxSwSGNoknLfjGNu0B4hBNkJrwDSKOrg6aO4bnfayII3gqPYtrYpIZDGwSTuG/ohtAeSCaps0ix+OjgdNIRYbhe1zwbuPsTZozrBpq1xZGSyQfMfk/wCgGuDSqKR8cA27xSNMgI6pF7+KCXaG6xZK6UsdSGBtrh5kLgfDo2+1TUPB3EKE4ZrBpPcpexrwI2WPVAOQtkodq91hxxSz+6HSP6V46PK9hy7EF0oVcaZ6TTtDXxvDIibW4nv5J+0QxWZ3UmO0SLtPZyQSlCEIBCEIBCEIBCEIBCEIBCEIBCEIBCEIBQmT/SNWQf9VpjmOD3/AI+wdqf9LMR6CkleDY22W97urf1k+CS6MYf0FJE3c5w23/efn6hYeCzp0jF2WfsUTc650jxn64nQngBYDIAbgBuAWBchxWBcoxiDfpBi3uamlmyJY3qg7i45NB7LkKtTraqvq6f0X/50961sTtHFAD8cmR33W9VvrLvRVY7F92a2006Yvq/Rfo+1XY9ZdpxmZ0/1uS8626r6un9F/wDnVqRVLXsY9mbZGte3ucLhc7PCuDVxinS4e1pPWp3mM89h3XYfWR4LGqMHP6U2Oi1TFdunDXCfj9fulJcsS5azIsDIsXiRS3baNpJ9tebaMspTto2kn217toZUfqT/AHij/Vm/+ycNcP8AsyTvam6p/wB4o/1ZvscnTW7EXYbIGguN25DepV1Obaf8P0wieleFO/syhrYRaSnZGXEb9mye9MNNQcJY+I3fUgMaL559UlSPRugEmFwxSDJ0LQQe5VholobMcS6CbaMFK4ubf4t77QA81i5SjS7AxSYRSx26zpA5547RtdS7T4f6GP3GexJNdEDnU0Ia0utIN3gluncRODkAEnYZlx3IGN+Jvg0da6M2c5oFxwvZSDVtorDFRxv2GvkkG09xFySe9N+F6Ouq8CbBbZcWdW/MBNOimsJ2Hxilr4pGGO4Y4DIhBYWKYbHFBM6NjWFzDtbItdV3qX0bikZNPKxr3bZDdoXAGd8ipVhulv8AaFPUFsT2Ma1wY5wttdyQamYXNpHhzS07bt/eUQx6XQiqxqno35QMAdsDIHf/ACVmyaPU5j6PombFrW2RutZQLWLgE8NXFiNM0yOjsHtG8gcfWtz9dEJi6sUpmIt0ez87+V0Dfq5idFXV9E0/BgOLByLjZNGiuKtwmeWCvgykeSJS24t3qU6uNH5ovdFdO0iWe5DOIbvASLGNZtJUQPinp3mXrNDC352YBCKedNMYjjwqWWj2Q1+4syF3EXOXFbdWmi8MNFG4sa6SQbT3EXJJTBohobLLg00ErTGZXOfG08BkR7En0S0/OHRe5K+KRhiuGPAycEGetfC2Us1NVQARydIAdkWuMuSy1tU7DHSP2G7T3x7Rtmb8Ck9dUS45VxCON8dLC7aL3C17ck563qRxZStY0u2ZGDLkCgm1HhUPucDomWLMxsixyUA1S4fE+Ws2o2O2ZOrcA27lZVE34Bo/QHsVSaKaRf2XWVMNTG8dK+7CBv5IiwMV0MbLLttcAOLHDab3gcEs0d0bFMDdxe48eAHIDgnWmn22NcMg4Ai+/NbUAhCEAhCEAhCEAhCEAhCEAhCEAhCEAhCEER1mP/NWD6UrQfRcf4KQyi2XIAeSjes4/m8P+O39x6kdSesVs6od34VHzeDU4rWSvXFNmPYn0FPLLxY07P3jk0eZCi0UTXVFMb5VVpvifTVkpBu1h6NvczI+vaPilGrjDhLXNLhdkTXyOHCwbsgebgou591Y+q+j2Keec5dI5sTSeTBtu8yW+it1WlOD7fbpjZ9jminhFMfHT+VdYrRmGaSM72Oc3yNgfJSnVPiWzVPgJyqGED/Eju9nq2x4pFrGpg2rLxula13/AHDqu9gPio7hmImCeOZu+N7Xjt2SCR4i48VjOsNN3+p2btqj9/8Aq9y9an1LRvISHE5AZCWm7Hhr2HgWyDaFvNbqXR6eQX2Qwc35fsjP2LB81lpppiqqcGTsQb2nwWBxIcilo0HcfjVBH3GNHrcSVom1fP8AmVcgP6TWkeohTFr9fY4k/wDafZ614cRPIetY0+hVYHEOmhc3gS1xcfAWt5rXX6G1zQTFLDJ+hsbBPYCb+shMWz11jiTzn+8Uf6s32OVkSRBws4AjkRcKpcLrpJMfYJmbD204aRYjcDwJPPuVuKVPP2rfT+mHjWgCwyC8EYBJAFzvPFZIWLkYSQtd8YB3eLofECLEAjkRkq60y1uto6kwsZt7IG0e3klWgms9tfKYizYda47UE8ZGALAADkNy01GHxvN3xsef0mg+1KEINcdO1o2WtDRyAAHkvY4WtyaA3uFlmhB4RfekowmG9+ijvz2W387JWhAWSR2FQk7RijJ57Iv52StCDwBaKjD435vjY/7zQfalCEGuGnawWY0NHIAAepeyQtd8YA25i6zQgAEnmw+N5u+NjiNxLQT60oQg8AsvUIQCEIQCEIQCEIQCEIQCEIQCEIQCEIQCEIQQvWifzeD/AB2/uPUkqj1io1rUP5vB/jt/cepHVnrFbOqHf+FR83g0OKgOtXFdmKOAHOQl7vusyb5uJ9FTeeot2lUnpxi3T1shvcM+DbyszI/tbStMavU9F2s16Kp3U6+RoL1cGG03Q0dNFuIj6R33pTt59wsqZbJYg5G3A7j2KUVWsuoe4uLIbnk11hbIAdZZVavb26iu/lindGvhHfJ11hU21CyQb43WPc8fzAVduKf8R0zlmjdG9sey4WNg6+RBBHW7FHXOUY2Yqt0Zal86qKtlRRRucA6WnvDc7w0HaYbfdcBfsKnSpDUjjXR1ckBOU7Lt+/Hc/ul3krvWqXyPpCiaL8x1TrHxCEIUcKnNIMdqK2smi6Z8EELnNDGEgu2Tskm28k88hlklWCzy0rg6KeVzQRtRyu243DiObTyI9e5STSHV6ZJzUUr2xyOzkY+/RvJyJuM2k2HA55rLDdB37QM7mgDe1hJJ7LkCwWWMPoads2ebWXSIiN2H1r2l2kFNCyelrHDZeHCEu4lk+TQ7mA7Z7rlSUFRXT7DXSxQBrthjKiEvHAtvstz4dYgeKk8W4XWLxbkR6umYnXX+GaRYziAggkkJsGNJ8glqrLXfpD0VM2Bps6U3NvojeEaFLYlVPqqh7xdzpHEjnmlmi2Juo6yN+6zgHdxOakmprAunrdtwu2IXN92dwmbWLgppq+VvzSbtPYUV01S1AkY17dzgCPFbVBdUWkPuiia0nrRdXwG5TpECEIQCEXTdX6Q08PykrG95QOKFHBrDoL290M9adqHGoZvkpGv7igWoQhAIWmprGRi73NaO0plm0+oWmzqhgQSBCZqLTGklNo52OPenhrwRcEEdiD1CFhLM1ou4ho5k2QZoTDU6dUUZs6oYCt1DpfSTG0c7HHvt7UDwheNdfdmvUAhCb6/HoIPlZWM7ygcEKON1hUJNvdDPWnqjxKOUXje147CgUoQsJZQ0XcQBzOSDNCYarTmijNnTsBWyi0ypJTaOdjj32QPSFi14IuCCOfBam1rCbBzSe8IN6EIQQjWufzeD9Yb+5In7EprPIHYo/raP5vB+sM/ckT1ip+Ed4exbOqHp24xt0fN3wY8dxLoIJZT8xpI7Xbmj0iFRRlJNzmTv7+asjWrimzDHCDnI4vd91mQ83H9lVjtK4ve2GMlEzxOWH4TNPtdDG6TYALtkX2QTYXW86MVX1Enl+Knur6i6LDTIR1qmU/8A5wjZH7Zd5pzkKmKztdU1TERpE4fXxVY7Rqp+pf5D+abKundG4se0tcN4O/PNW/skkAAkk2AGZJ5BRHWlo06mdBK+15muDmj5pjIsDz6rh5JidI1imqdZ3ItgGLmmqoZx/wAJ7XHtaD1m+LSR4rqiKUOaHNNw4AgjcQcwfJciEro7VTjXujDYrm7obwu59S2z+wWLCXk+lKMYivhomCEIUeGEIQgYdO3Ww+pO60ZIP6QILT6Vk6YXUdJDG/6TWnzAKhutPFbxx0UZvLUvZcDeIw4ZnvcB6J5KZ4bDsRMbyaB4AWCOu5RlsUTO+ZmfhpHfBQTZcz6zse91V0hBu1h2W/xV76e48KSilkvZ1iGdpK5wwDDzVVcbN+28X7ic0csLz1O4B0FEHuHWlO1fjsm1gmXXpgG1EyoaM2dV1uRKtCgpBFGyMbmAAeCRaUYUKmlliIvdpt32yRFHam9IOgrRG42bN1ey66GXI426ao5Oif7CupNGcWFTSxyt+c0X7xkUWTotdRUNY0ucQGtFyTusFsVU67tKzHG2mjNi/N5HIcEQw6e63pJHuipDsRjIvG934KEYfglXWuJY2SS+92ez5pz1daFHEKizsomWLzzHILo3DMLjp4xHE0MaBbIesornp2qSvDb7A52vmm2hoKqjqotsSRddoub7JzXUSS12FxTAdIxr7G4uMwRxQxbaZ12NO/IKFaxNZDKBvRx2fO7cODe09qkukWLNpKWSU7mNyHbuC5fqqiSsqSTd8krrDxOQQKq/G6uvl6zpJXE5Nbf2BO9Hqrr5W7XR7P3jYq49X+gMVDC0uaHTOALnHeDyCmKGLl7FNBK2muXRvsN5Zcj1K5NTlU99CNtxcWm2e8dinb4w4WIBB3g7knosNjhBEbQwHMgZBEI9JtJIqKB0sptbcOJPILnnSjT6qr5CNpzWE9WNvqTlrb0ndU1jo2n4OLqgcNobypXqe0BYWCrnaHE/JgjIDmioLhurWunbtCMtBz69wUjxnQ6so+tIx4A+c29h4rqQBaqyjZKwskaHNcLEFDFROrrWnJBI2GpcXxOsATvar6jkDgCMwRcdxXMGn+jnuKtfGPinrM7Gk5BXRqkx11RQNDjtOi6pPHsQNetXWQaX83pz8KRdzvog/wAVUFDh1XXyHYD5XE5uzsO/ktunVQ59fOXbw9w8AcleWqWjibh0bowLuvtniTc70FRz6pq9jdrYB7Ac0r1cU9RT4kyOUSR7wQ69iuhkmlw6Nzw8saXjc63W80HmJ4iyCJ0shs1guVznpnrDqK6Uta4sivZrG8e1WxrnqXNw8hu5xse5U9q4pY5MQiEli2989xIIsEG7C9WtdUM22xkA7tskErRimgVdTAudG+w3llyB5Lp9rQBYZALx7AQQRcHeDuQxVtoVVvODjac74zmud85rclH8OjDKhxLy1tiY3XPWdwt4q4YsMjawxtY0Mde7QMs+xII9EacFp2Adk3aDuHHJEOGGvLomF28taTffeyEoAQggut0/m1P+sM/ckT3i3yjvD2Ji1vn82p/1hn7kifMW+Ud4exbI3Q9S193R83fCstMtC6mrqTK10QYGtawOc7aAAzuA0jMklMLtWVUPnwek/wDyK2ZElkR6NF6qIwgkijEcEELd0MTWd7t73eLiVgyFz3BrAXOO4BKoKR0rg1guT5AczyCeJ5W0bejhb01TJlu3d/IdniVGmu7FuMsaz9ayR1dTFhkYc4dNVSZRxtzNzlYcQ2/HedwUexbVlVV8L56iUe63lpjY4kQxR3zjOyDnY8N1uJJKmmj+ivRvNRUHpal+Zccwy/zWey/gLBOWN47FSR9LO4tZtBtwC7M7shnwUmeDg6RXnwt/aqnr8I7O9Sv5Ca76yl9OT+mp3qv0Jq8OMzZ3QujkDSBG5xIe24vZzRkWn9kKQ0mnVDL8Wqiz4OOwfJ9kl0o1g01HHcObNI4XZGxwN/0nOGTW/wDwCjOqrar3spo1nqwShCo1usbEnyOeyQAHMR7DCwDgBcX9dytsms/ErW6g7RFn7bJlls/8i9+ann/C7VEdLdY9PRgtYRPNwY03a083uG7u3+1VRiOk+IVItJLKWne1vwbe4hoAPikVPgTjm4hvrP8AJXK67HomiicbtWbsjdzSHQ2rlnxlrqnrPex0hvwBFmgD5oA3DkrxAVVUVAyHHoWMFh7lYeZJLTck81Z1dViKN8jtzGlx8BdJeZt9c3LlNW77MacOxTWvXSDakZTNOTeu7vPBNOp19PFO+eokawsFmhxGd+KiGkmKuqqqSQm+287PdfIJ1h1ZYg5oc2A2dmMwsXCvv3/UX/MR+YR7/qL/AJiPzCob8luI/UHzC9/JbiP1B9IIYPdZscJrXSU72vZJ1jY/OO9T3UXpDtRvpnHNubO7iq5r9XddDG6SSEhjcyb3WvQPHDS1sUm4Ehru4mxQdSlc0a1K4yYlLybYDyXScUoc0OGYIuPFcxaxmEYjODlmPYhC4NS2GtjoNu3We4knsysrBUK1RVO3hrOwkeQCmqIEIQgrbXjiOxRtZf5R1vLNVzqhw0S4gy4uGAu8RuU619wE08J4B5v5KIalJw3ELHi11vJFdCIQhECS4nNsQyO+i1x8glSRY2y9PKObH+woOUsUqNud7znd5PrVl4TrsEELImwCzBZVjURWmLT9Mg+auPDdSlNLEyQSO6zQePFFJfy+f9EeZR+Xz/oDzKc/yD0/1jvWj8hFP9Y71oKy080xGIytk2AwtFlP9QNQdmdnC7T6ku/IPT/WO9ak+hegUeHbfRuLtu179iCq9cOh8kNSahjSYpMyRwdxumPQvWJPh52W9eInNh3d47V0pV0bJWlkjQ9p3gi4VY6UakIpCX0rujO/YOYPdyQSLRvWlSVQAL+ieeD8s+xTFrr5jNcpY9ovU0T7TMLOThu77hTfVhrLkilZT1Di+N5s0nNwJyGaC2tNNH/dlJJCPjEdU9q5lqqSakns4OjkjdlwNxuK62BTBpPoPTVzfhWdbg8ZO8SN6CudEtd9g2Osbe2XSN395VqYNpFBVN2oZGv7ARtDvCpLSnUzUU4L4D0zBmQMnAfxUJw3Fp6SUOjc6N7TmMx4EIOtUKK6vtMxiFOHHKRuTx2/SUqRAhCEEB1xH82p/wBZZ/45E+4t8o7w9iYdcn+rU/6yz/xyKRYpC4yGzSd24HktkboepbnC3R83fBpkWNNQulfst8SdwHNb30r/AKDvIpx0ep3Nc8uBGQAuLcSk7myu5komY3t4p+hb0cIu929x9p/+yWyiw2OnDpHuG0c3yONsuOZ3BODWAeKYNP2udh1Q1jXPc5oaGtBLjdzQch2XWGLz7czdriiZ/umMZO8WKQu+LLG7ue0+wqGa2pQ6GmjGe3O0nkQ1pv7QoP7xHWHwM4Nhuad9u5ZUuhsrJGu2Jzsm9iw29iyyvWsbNYtXIri7u6pjxxaajBY3fNA7hb2JEMBaHXG5Sh+FTfVS+g7+S0Owib6mX0HfyWT14uU4YZv3NQiAFhkF5spydg831MvoO/ksf7Gn+pl9B38lG2LlEdcEAC2AZJWMGm+pl9B38ln/AGPNb5GX0HfyRJuU/mPZ/wB4Yv1Vn7pSzXLpB0FH0bTZ8pt/27ikbh/eGL9VZ7CoDrg0g90VzmNN2w3aOV/nesLGp8ltW+n9MeJn1f4H7qromEEtBBf2ALqGNlgAOAA8lUmojArMkqSPjdRvgVbqxckhCEIhPX0gljexwuHAjzXKmkOGOpqqSM5Fjjb2hdZqkNeej+xKyoaMn5O7+CLCf6rdIPdVCy5u6PqHnkq013YAY6oTgdWUZngCMrLDUppF0NUYXHqyiwvu2lc2lOjUddTuikG/Np4g8CgqPUtpi2F5ppXbLXm7Cd21yV5grlfSXROegmLXtdYHqvG4jgb8CpDo5rhqqZoY+0zRuvvt3oOiFi54G82VNza/yW9Wms7ntZKL1OsCrr6iJrnEM229RmXHjZEXBrOwQ1NBIG5uYNpvbuXPej2MOpKlko+Y4bQ7L5hdWU7PgwDyAN+5UjrP1YPie6opml0bs3NG9p7BxCKuXA8ZjqoWSxkEOAPceIKXrljRvTKpoH/BOIHzmO3eXBT+k1/ODbPp9o8w6yGC6FrdZ4IuDwPiqDx3XXVTAtiAhBy5lWHqeke6iLpC4uc693Xz80RS+nWEOpq6VpFruLm9xOSuTVDpc2opRC4gSRC1uJHNbNaGgAroukiAE7Bl+kOSoeGaeimuNqKRh7Ru9oRXWqFReEa9p2C08Yl7QdkpTXa/HuBEUAYeBLroi5aqrZG0ue4NaN5O5ZxzBw2gbg5g8FzLiWldbiMjWuc5+YsxgNt/Gy6PwmItp42kWIYAR4IFUU7XfFINssufJbFzdUaa1VDXVHRPIb0r7tdmN/buUppNfzg20lPtHmHWRVmaZYXFPSStlAIDSQTwPNcw0ItUMtwkFvBymWlet6oq4zExohY74wGZI5XWGrPQWSqqGSPaWxRkOuRa5GYA5oL9w+oAhi2yAS1u/nYJcq91yuLKFpYXNLXZFuVt3JV9gOuiqgaGygTNbkL5G3eiOg1RWvPCYo6iORgDXSAlwHG3FLqnX+4tsyn2Xcy64Vd4zjVRiVRtPu95ya0Dd2IqwNQjndLMM7bI7t6utQrVdocaGmvIPhZM3dgO4KaogQhCCM6e6LOroGMY8RujkElyCb2a5tsiLfGv4KO+9PFvtF/o/irIQsoqmHRRtNyinLGGEcYie9W3vSxb7Rf6P4rz3pYv9ov9H8VZSEzSy6Xc7OUeStfeli/2i/0fxR70cX+0X+j+KspCZpOl3OzlHkrX3o4v9ov9H8Ue9HF/tF/o/irKQmaTpVzs5R5K196OL/aL/R/FHvRxf7Rf6P4qykJmk6Vc7OUeStfeji/2i/0fxR70cX+0X+j+KspCZpOlXOzlHkrX3o4v9ov9H8Ue9HF/tF/o/irKQmaTpVzs5R5K80d0Gq465tVU1HuhzWlly2zrcM77hn5p1qNVtC97nuju57nOJ7XEuPrKlyFJnFpuXark41EWEYPHTRiOFuy0cEtQhRrCEIQCbscwGKrj6OZu029/FOKEETo9WNFE9sjI7OYbg9qlYC9QgSYjhUU7NiZjZG8nC6hGIak6KR20C+PsaRZWEhBWrdRFHf5SU+IUowPQKkpLGOJpcPnOALvNSJCAXjm3FjmCvUIIjjuq+iqrkx9G473MsCmL8g9H9ZL5hWWhBBsJ1O0MBuWul+/YhTSmpWRtDWNDWjcALBbUIBMeO6G0tX8tE0u+lYbXmnxCCtX6iaMnJ8o7LhZ0+oyia65dK7sJFlY6EDPg2iVNS26GJrT9Kw2vNPCEIIzj+rujqyXSRhrzvc2wco0dQ9H9ZL5hWWhBAsL1M0MLtoh0vY+xHkpxTUrY2hrGhrRuAFgtqECavw+OZhZK0Pad4IuFCMQ1KUUrrjbj7GkWVgIQVoNQ9H9ZL5hSvR/QWko7GKMbQ+eQC7zUgQgEIQgEIQ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Picture 2" descr="http://www.geodetika.cz/Pic/Obr/Foto/misys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3168352" cy="238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851</Words>
  <Application>Microsoft Office PowerPoint</Application>
  <PresentationFormat>Předvádění na obrazovce (4:3)</PresentationFormat>
  <Paragraphs>305</Paragraphs>
  <Slides>24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Pasportizace území obce</vt:lpstr>
      <vt:lpstr>OSNOVA</vt:lpstr>
      <vt:lpstr>CÍL PRÁCE</vt:lpstr>
      <vt:lpstr>PASPORTIZACE</vt:lpstr>
      <vt:lpstr>PASPORTIZACE</vt:lpstr>
      <vt:lpstr>ZÁJMOVÉ ÚZEMÍ</vt:lpstr>
      <vt:lpstr>ZÁJMOVÉ ÚZEMÍ</vt:lpstr>
      <vt:lpstr>STANOVENÍ POŽADAVKŮ, DATA</vt:lpstr>
      <vt:lpstr>MISYS</vt:lpstr>
      <vt:lpstr>Prezentace aplikace PowerPoint</vt:lpstr>
      <vt:lpstr>ZPRACOVÁNÍ</vt:lpstr>
      <vt:lpstr>ZPRACOVÁNÍ</vt:lpstr>
      <vt:lpstr>ZPRACOVÁNÍ</vt:lpstr>
      <vt:lpstr>ZPRACOVÁNÍ</vt:lpstr>
      <vt:lpstr>ZPRACOVÁNÍ</vt:lpstr>
      <vt:lpstr>ZPRACOVÁNÍ</vt:lpstr>
      <vt:lpstr>ZPRACOVÁNÍ</vt:lpstr>
      <vt:lpstr>ZPRACOVÁNÍ</vt:lpstr>
      <vt:lpstr>ZPRACOVÁNÍ</vt:lpstr>
      <vt:lpstr>VÝSTUPY</vt:lpstr>
      <vt:lpstr>VÝSTUPY</vt:lpstr>
      <vt:lpstr>Prezentace aplikace PowerPoint</vt:lpstr>
      <vt:lpstr>LITERATURA A 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Klára</dc:creator>
  <cp:lastModifiedBy>Klara</cp:lastModifiedBy>
  <cp:revision>133</cp:revision>
  <dcterms:created xsi:type="dcterms:W3CDTF">2012-10-31T19:44:26Z</dcterms:created>
  <dcterms:modified xsi:type="dcterms:W3CDTF">2013-05-08T21:33:38Z</dcterms:modified>
</cp:coreProperties>
</file>